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0"/>
  </p:notesMasterIdLst>
  <p:sldIdLst>
    <p:sldId id="859" r:id="rId2"/>
    <p:sldId id="1140" r:id="rId3"/>
    <p:sldId id="1143" r:id="rId4"/>
    <p:sldId id="1272" r:id="rId5"/>
    <p:sldId id="1178" r:id="rId6"/>
    <p:sldId id="1177" r:id="rId7"/>
    <p:sldId id="1145" r:id="rId8"/>
    <p:sldId id="1273" r:id="rId9"/>
    <p:sldId id="1274" r:id="rId10"/>
    <p:sldId id="1179" r:id="rId11"/>
    <p:sldId id="1146" r:id="rId12"/>
    <p:sldId id="1141" r:id="rId13"/>
    <p:sldId id="1276" r:id="rId14"/>
    <p:sldId id="1180" r:id="rId15"/>
    <p:sldId id="1186" r:id="rId16"/>
    <p:sldId id="1181" r:id="rId17"/>
    <p:sldId id="1187" r:id="rId18"/>
    <p:sldId id="1182" r:id="rId19"/>
    <p:sldId id="1183" r:id="rId20"/>
    <p:sldId id="1150" r:id="rId21"/>
    <p:sldId id="1277" r:id="rId22"/>
    <p:sldId id="1184" r:id="rId23"/>
    <p:sldId id="1193" r:id="rId24"/>
    <p:sldId id="1189" r:id="rId25"/>
    <p:sldId id="1194" r:id="rId26"/>
    <p:sldId id="1190" r:id="rId27"/>
    <p:sldId id="1191" r:id="rId28"/>
    <p:sldId id="1196" r:id="rId29"/>
    <p:sldId id="1197" r:id="rId30"/>
    <p:sldId id="1148" r:id="rId31"/>
    <p:sldId id="1278" r:id="rId32"/>
    <p:sldId id="1198" r:id="rId33"/>
    <p:sldId id="1188" r:id="rId34"/>
    <p:sldId id="1279" r:id="rId35"/>
    <p:sldId id="1199" r:id="rId36"/>
    <p:sldId id="1151" r:id="rId37"/>
    <p:sldId id="1200" r:id="rId38"/>
    <p:sldId id="1152" r:id="rId39"/>
    <p:sldId id="1280" r:id="rId40"/>
    <p:sldId id="1281" r:id="rId41"/>
    <p:sldId id="1201" r:id="rId42"/>
    <p:sldId id="1154" r:id="rId43"/>
    <p:sldId id="1282" r:id="rId44"/>
    <p:sldId id="1203" r:id="rId45"/>
    <p:sldId id="1153" r:id="rId46"/>
    <p:sldId id="1204" r:id="rId47"/>
    <p:sldId id="1156" r:id="rId48"/>
    <p:sldId id="1157" r:id="rId49"/>
    <p:sldId id="1159" r:id="rId50"/>
    <p:sldId id="1283" r:id="rId51"/>
    <p:sldId id="1160" r:id="rId52"/>
    <p:sldId id="1161" r:id="rId53"/>
    <p:sldId id="1167" r:id="rId54"/>
    <p:sldId id="1285" r:id="rId55"/>
    <p:sldId id="1162" r:id="rId56"/>
    <p:sldId id="1205" r:id="rId57"/>
    <p:sldId id="1168" r:id="rId58"/>
    <p:sldId id="1169" r:id="rId59"/>
    <p:sldId id="1297" r:id="rId60"/>
    <p:sldId id="1206" r:id="rId61"/>
    <p:sldId id="1286" r:id="rId62"/>
    <p:sldId id="1207" r:id="rId63"/>
    <p:sldId id="1163" r:id="rId64"/>
    <p:sldId id="1208" r:id="rId65"/>
    <p:sldId id="1164" r:id="rId66"/>
    <p:sldId id="1165" r:id="rId67"/>
    <p:sldId id="1287" r:id="rId68"/>
    <p:sldId id="1288" r:id="rId69"/>
    <p:sldId id="1166" r:id="rId70"/>
    <p:sldId id="1216" r:id="rId71"/>
    <p:sldId id="1217" r:id="rId72"/>
    <p:sldId id="1209" r:id="rId73"/>
    <p:sldId id="1218" r:id="rId74"/>
    <p:sldId id="1210" r:id="rId75"/>
    <p:sldId id="1219" r:id="rId76"/>
    <p:sldId id="1211" r:id="rId77"/>
    <p:sldId id="1212" r:id="rId78"/>
    <p:sldId id="1220" r:id="rId79"/>
    <p:sldId id="1213" r:id="rId80"/>
    <p:sldId id="1176" r:id="rId81"/>
    <p:sldId id="1221" r:id="rId82"/>
    <p:sldId id="1173" r:id="rId83"/>
    <p:sldId id="1228" r:id="rId84"/>
    <p:sldId id="1224" r:id="rId85"/>
    <p:sldId id="1225" r:id="rId86"/>
    <p:sldId id="1230" r:id="rId87"/>
    <p:sldId id="1226" r:id="rId88"/>
    <p:sldId id="1227" r:id="rId89"/>
    <p:sldId id="1231" r:id="rId90"/>
    <p:sldId id="1232" r:id="rId91"/>
    <p:sldId id="1298" r:id="rId92"/>
    <p:sldId id="1237" r:id="rId93"/>
    <p:sldId id="1233" r:id="rId94"/>
    <p:sldId id="1239" r:id="rId95"/>
    <p:sldId id="1234" r:id="rId96"/>
    <p:sldId id="1238" r:id="rId97"/>
    <p:sldId id="1222" r:id="rId98"/>
    <p:sldId id="1243" r:id="rId99"/>
    <p:sldId id="1235" r:id="rId100"/>
    <p:sldId id="1244" r:id="rId101"/>
    <p:sldId id="1242" r:id="rId102"/>
    <p:sldId id="1236" r:id="rId103"/>
    <p:sldId id="1245" r:id="rId104"/>
    <p:sldId id="1172" r:id="rId105"/>
    <p:sldId id="1289" r:id="rId106"/>
    <p:sldId id="1246" r:id="rId107"/>
    <p:sldId id="1247" r:id="rId108"/>
    <p:sldId id="1290" r:id="rId109"/>
    <p:sldId id="1248" r:id="rId110"/>
    <p:sldId id="1249" r:id="rId111"/>
    <p:sldId id="1174" r:id="rId112"/>
    <p:sldId id="1250" r:id="rId113"/>
    <p:sldId id="1252" r:id="rId114"/>
    <p:sldId id="1291" r:id="rId115"/>
    <p:sldId id="1253" r:id="rId116"/>
    <p:sldId id="1254" r:id="rId117"/>
    <p:sldId id="1292" r:id="rId118"/>
    <p:sldId id="1255" r:id="rId119"/>
    <p:sldId id="1293" r:id="rId120"/>
    <p:sldId id="1256" r:id="rId121"/>
    <p:sldId id="1251" r:id="rId122"/>
    <p:sldId id="1294" r:id="rId123"/>
    <p:sldId id="1257" r:id="rId124"/>
    <p:sldId id="1258" r:id="rId125"/>
    <p:sldId id="1259" r:id="rId126"/>
    <p:sldId id="1260" r:id="rId127"/>
    <p:sldId id="1295" r:id="rId128"/>
    <p:sldId id="1261" r:id="rId129"/>
    <p:sldId id="1262" r:id="rId130"/>
    <p:sldId id="1263" r:id="rId131"/>
    <p:sldId id="1264" r:id="rId132"/>
    <p:sldId id="1265" r:id="rId133"/>
    <p:sldId id="1266" r:id="rId134"/>
    <p:sldId id="1267" r:id="rId135"/>
    <p:sldId id="1268" r:id="rId136"/>
    <p:sldId id="1296" r:id="rId137"/>
    <p:sldId id="1269" r:id="rId138"/>
    <p:sldId id="1270" r:id="rId13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80" userDrawn="1">
          <p15:clr>
            <a:srgbClr val="A4A3A4"/>
          </p15:clr>
        </p15:guide>
        <p15:guide id="2" pos="3844" userDrawn="1">
          <p15:clr>
            <a:srgbClr val="A4A3A4"/>
          </p15:clr>
        </p15:guide>
      </p15:sldGuideLst>
    </p:ext>
    <p:ext uri="{2D200454-40CA-4A62-9FC3-DE9A4176ACB9}">
      <p15:notesGuideLst xmlns:p15="http://schemas.microsoft.com/office/powerpoint/2012/main">
        <p15:guide id="1" orient="horz" pos="2908">
          <p15:clr>
            <a:srgbClr val="A4A3A4"/>
          </p15:clr>
        </p15:guide>
        <p15:guide id="2" pos="216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C"/>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3" d="100"/>
          <a:sy n="113" d="100"/>
        </p:scale>
        <p:origin x="306" y="120"/>
      </p:cViewPr>
      <p:guideLst>
        <p:guide orient="horz" pos="218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908"/>
        <p:guide pos="2163"/>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viewProps" Target="viewProps.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6" Type="http://schemas.openxmlformats.org/officeDocument/2006/relationships/slide" Target="slides/slide1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96.png"/><Relationship Id="rId1" Type="http://schemas.openxmlformats.org/officeDocument/2006/relationships/slideLayout" Target="../slideLayouts/slideLayout1.xml"/><Relationship Id="rId4" Type="http://schemas.openxmlformats.org/officeDocument/2006/relationships/image" Target="../media/image100.png"/></Relationships>
</file>

<file path=ppt/slides/_rels/slide10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97.png"/><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3" Type="http://schemas.openxmlformats.org/officeDocument/2006/relationships/image" Target="../media/image101.png"/><Relationship Id="rId7" Type="http://schemas.openxmlformats.org/officeDocument/2006/relationships/image" Target="../media/image105.png"/><Relationship Id="rId2" Type="http://schemas.openxmlformats.org/officeDocument/2006/relationships/image" Target="../media/image67.png"/><Relationship Id="rId1" Type="http://schemas.openxmlformats.org/officeDocument/2006/relationships/slideLayout" Target="../slideLayouts/slideLayout1.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s>
</file>

<file path=ppt/slides/_rels/slide105.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6.png"/><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4.png"/><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1.xml"/><Relationship Id="rId4" Type="http://schemas.openxmlformats.org/officeDocument/2006/relationships/image" Target="../media/image111.png"/></Relationships>
</file>

<file path=ppt/slides/_rels/slide113.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1.xml"/><Relationship Id="rId5" Type="http://schemas.openxmlformats.org/officeDocument/2006/relationships/image" Target="../media/image112.png"/><Relationship Id="rId4" Type="http://schemas.openxmlformats.org/officeDocument/2006/relationships/image" Target="../media/image111.png"/></Relationships>
</file>

<file path=ppt/slides/_rels/slide116.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1.xml"/><Relationship Id="rId4" Type="http://schemas.openxmlformats.org/officeDocument/2006/relationships/image" Target="../media/image111.png"/></Relationships>
</file>

<file path=ppt/slides/_rels/slide117.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1.xml"/><Relationship Id="rId4" Type="http://schemas.openxmlformats.org/officeDocument/2006/relationships/image" Target="../media/image111.png"/></Relationships>
</file>

<file path=ppt/slides/_rels/slide118.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1.xml"/><Relationship Id="rId6" Type="http://schemas.openxmlformats.org/officeDocument/2006/relationships/image" Target="../media/image117.png"/><Relationship Id="rId5" Type="http://schemas.openxmlformats.org/officeDocument/2006/relationships/image" Target="../media/image116.png"/><Relationship Id="rId4" Type="http://schemas.openxmlformats.org/officeDocument/2006/relationships/image" Target="../media/image115.png"/></Relationships>
</file>

<file path=ppt/slides/_rels/slide119.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1.xml"/><Relationship Id="rId5" Type="http://schemas.openxmlformats.org/officeDocument/2006/relationships/image" Target="../media/image117.png"/><Relationship Id="rId4" Type="http://schemas.openxmlformats.org/officeDocument/2006/relationships/image" Target="../media/image115.png"/></Relationships>
</file>

<file path=ppt/slides/_rels/slide1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5.png"/><Relationship Id="rId7" Type="http://schemas.openxmlformats.org/officeDocument/2006/relationships/image" Target="../media/image18.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20.xml.rels><?xml version="1.0" encoding="UTF-8" standalone="yes"?>
<Relationships xmlns="http://schemas.openxmlformats.org/package/2006/relationships"><Relationship Id="rId3" Type="http://schemas.openxmlformats.org/officeDocument/2006/relationships/image" Target="../media/image114.png"/><Relationship Id="rId7" Type="http://schemas.openxmlformats.org/officeDocument/2006/relationships/image" Target="../media/image118.png"/><Relationship Id="rId2" Type="http://schemas.openxmlformats.org/officeDocument/2006/relationships/image" Target="../media/image113.png"/><Relationship Id="rId1" Type="http://schemas.openxmlformats.org/officeDocument/2006/relationships/slideLayout" Target="../slideLayouts/slideLayout1.xml"/><Relationship Id="rId6" Type="http://schemas.openxmlformats.org/officeDocument/2006/relationships/image" Target="../media/image105.png"/><Relationship Id="rId5" Type="http://schemas.openxmlformats.org/officeDocument/2006/relationships/image" Target="../media/image116.png"/><Relationship Id="rId4" Type="http://schemas.openxmlformats.org/officeDocument/2006/relationships/image" Target="../media/image115.png"/></Relationships>
</file>

<file path=ppt/slides/_rels/slide121.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5.png"/><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1.xml"/></Relationships>
</file>

<file path=ppt/slides/_rels/slide125.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1.xml"/></Relationships>
</file>

<file path=ppt/slides/_rels/slide126.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1.xml"/><Relationship Id="rId5" Type="http://schemas.openxmlformats.org/officeDocument/2006/relationships/image" Target="../media/image123.png"/><Relationship Id="rId4" Type="http://schemas.openxmlformats.org/officeDocument/2006/relationships/image" Target="../media/image122.png"/></Relationships>
</file>

<file path=ppt/slides/_rels/slide127.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1.xml"/></Relationships>
</file>

<file path=ppt/slides/_rels/slide128.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1.xml"/></Relationships>
</file>

<file path=ppt/slides/_rels/slide129.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30.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121.png"/><Relationship Id="rId1" Type="http://schemas.openxmlformats.org/officeDocument/2006/relationships/slideLayout" Target="../slideLayouts/slideLayout1.xml"/><Relationship Id="rId4" Type="http://schemas.openxmlformats.org/officeDocument/2006/relationships/image" Target="../media/image123.png"/></Relationships>
</file>

<file path=ppt/slides/_rels/slide131.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1.xml"/></Relationships>
</file>

<file path=ppt/slides/_rels/slide132.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1.xml"/></Relationships>
</file>

<file path=ppt/slides/_rels/slide133.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2.png"/><Relationship Id="rId1" Type="http://schemas.openxmlformats.org/officeDocument/2006/relationships/slideLayout" Target="../slideLayouts/slideLayout1.xml"/><Relationship Id="rId4" Type="http://schemas.openxmlformats.org/officeDocument/2006/relationships/image" Target="../media/image126.png"/></Relationships>
</file>

<file path=ppt/slides/_rels/slide134.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1.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7.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1.xml"/></Relationships>
</file>

<file path=ppt/slides/_rels/slide138.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3.png"/><Relationship Id="rId7" Type="http://schemas.openxmlformats.org/officeDocument/2006/relationships/image" Target="../media/image26.png"/><Relationship Id="rId2" Type="http://schemas.openxmlformats.org/officeDocument/2006/relationships/image" Target="../media/image22.png"/><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4.png"/><Relationship Id="rId4" Type="http://schemas.openxmlformats.org/officeDocument/2006/relationships/image" Target="../media/image24.png"/><Relationship Id="rId9" Type="http://schemas.openxmlformats.org/officeDocument/2006/relationships/image" Target="../media/image28.png"/></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5.png"/><Relationship Id="rId1" Type="http://schemas.openxmlformats.org/officeDocument/2006/relationships/slideLayout" Target="../slideLayouts/slideLayout1.xml"/><Relationship Id="rId5" Type="http://schemas.openxmlformats.org/officeDocument/2006/relationships/image" Target="../media/image29.png"/><Relationship Id="rId4" Type="http://schemas.openxmlformats.org/officeDocument/2006/relationships/image" Target="../media/image28.png"/></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5.png"/><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4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44.png"/></Relationships>
</file>

<file path=ppt/slides/_rels/slide4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1.png"/></Relationships>
</file>

<file path=ppt/slides/_rels/slide5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xml"/><Relationship Id="rId4" Type="http://schemas.openxmlformats.org/officeDocument/2006/relationships/image" Target="../media/image51.png"/></Relationships>
</file>

<file path=ppt/slides/_rels/slide5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54.png"/><Relationship Id="rId4" Type="http://schemas.openxmlformats.org/officeDocument/2006/relationships/image" Target="../media/image53.png"/></Relationships>
</file>

<file path=ppt/slides/_rels/slide5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5.png"/><Relationship Id="rId1" Type="http://schemas.openxmlformats.org/officeDocument/2006/relationships/slideLayout" Target="../slideLayouts/slideLayout1.xml"/><Relationship Id="rId4" Type="http://schemas.openxmlformats.org/officeDocument/2006/relationships/image" Target="../media/image54.png"/></Relationships>
</file>

<file path=ppt/slides/_rels/slide5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xml"/><Relationship Id="rId5" Type="http://schemas.openxmlformats.org/officeDocument/2006/relationships/image" Target="../media/image54.png"/><Relationship Id="rId4" Type="http://schemas.openxmlformats.org/officeDocument/2006/relationships/image" Target="../media/image53.png"/></Relationships>
</file>

<file path=ppt/slides/_rels/slide58.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60.png"/><Relationship Id="rId2" Type="http://schemas.openxmlformats.org/officeDocument/2006/relationships/image" Target="../media/image56.png"/><Relationship Id="rId1" Type="http://schemas.openxmlformats.org/officeDocument/2006/relationships/slideLayout" Target="../slideLayouts/slideLayout1.xml"/><Relationship Id="rId6" Type="http://schemas.openxmlformats.org/officeDocument/2006/relationships/image" Target="../media/image59.png"/><Relationship Id="rId5" Type="http://schemas.openxmlformats.org/officeDocument/2006/relationships/image" Target="../media/image48.png"/><Relationship Id="rId4" Type="http://schemas.openxmlformats.org/officeDocument/2006/relationships/image" Target="../media/image58.png"/></Relationships>
</file>

<file path=ppt/slides/_rels/slide5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61.png"/><Relationship Id="rId1" Type="http://schemas.openxmlformats.org/officeDocument/2006/relationships/slideLayout" Target="../slideLayouts/slideLayout1.xml"/><Relationship Id="rId4" Type="http://schemas.openxmlformats.org/officeDocument/2006/relationships/image" Target="../media/image60.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xml"/><Relationship Id="rId4" Type="http://schemas.openxmlformats.org/officeDocument/2006/relationships/image" Target="../media/image62.png"/></Relationships>
</file>

<file path=ppt/slides/_rels/slide6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65.png"/><Relationship Id="rId4" Type="http://schemas.openxmlformats.org/officeDocument/2006/relationships/image" Target="../media/image64.png"/></Relationships>
</file>

<file path=ppt/slides/_rels/slide6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9.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70.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 Id="rId9" Type="http://schemas.openxmlformats.org/officeDocument/2006/relationships/image" Target="../media/image77.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66.png"/><Relationship Id="rId1" Type="http://schemas.openxmlformats.org/officeDocument/2006/relationships/slideLayout" Target="../slideLayouts/slideLayout1.xml"/><Relationship Id="rId4" Type="http://schemas.openxmlformats.org/officeDocument/2006/relationships/image" Target="../media/image73.png"/></Relationships>
</file>

<file path=ppt/slides/_rels/slide7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74.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1.xml"/><Relationship Id="rId5" Type="http://schemas.openxmlformats.org/officeDocument/2006/relationships/image" Target="../media/image66.png"/><Relationship Id="rId4" Type="http://schemas.openxmlformats.org/officeDocument/2006/relationships/image" Target="../media/image77.png"/></Relationships>
</file>

<file path=ppt/slides/_rels/slide7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8.png"/><Relationship Id="rId1" Type="http://schemas.openxmlformats.org/officeDocument/2006/relationships/slideLayout" Target="../slideLayouts/slideLayout1.xml"/><Relationship Id="rId5" Type="http://schemas.openxmlformats.org/officeDocument/2006/relationships/image" Target="../media/image77.png"/><Relationship Id="rId4" Type="http://schemas.openxmlformats.org/officeDocument/2006/relationships/image" Target="../media/image76.png"/></Relationships>
</file>

<file path=ppt/slides/_rels/slide76.xml.rels><?xml version="1.0" encoding="UTF-8" standalone="yes"?>
<Relationships xmlns="http://schemas.openxmlformats.org/package/2006/relationships"><Relationship Id="rId3" Type="http://schemas.openxmlformats.org/officeDocument/2006/relationships/image" Target="../media/image73.png"/><Relationship Id="rId7" Type="http://schemas.openxmlformats.org/officeDocument/2006/relationships/image" Target="../media/image77.png"/><Relationship Id="rId2" Type="http://schemas.openxmlformats.org/officeDocument/2006/relationships/image" Target="../media/image72.png"/><Relationship Id="rId1" Type="http://schemas.openxmlformats.org/officeDocument/2006/relationships/slideLayout" Target="../slideLayouts/slideLayout1.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77.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73.png"/><Relationship Id="rId7" Type="http://schemas.openxmlformats.org/officeDocument/2006/relationships/image" Target="../media/image77.png"/><Relationship Id="rId2" Type="http://schemas.openxmlformats.org/officeDocument/2006/relationships/image" Target="../media/image72.png"/><Relationship Id="rId1" Type="http://schemas.openxmlformats.org/officeDocument/2006/relationships/slideLayout" Target="../slideLayouts/slideLayout1.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78.xml.rels><?xml version="1.0" encoding="UTF-8" standalone="yes"?>
<Relationships xmlns="http://schemas.openxmlformats.org/package/2006/relationships"><Relationship Id="rId3" Type="http://schemas.openxmlformats.org/officeDocument/2006/relationships/image" Target="../media/image73.png"/><Relationship Id="rId7" Type="http://schemas.openxmlformats.org/officeDocument/2006/relationships/image" Target="../media/image77.png"/><Relationship Id="rId2" Type="http://schemas.openxmlformats.org/officeDocument/2006/relationships/image" Target="../media/image72.png"/><Relationship Id="rId1" Type="http://schemas.openxmlformats.org/officeDocument/2006/relationships/slideLayout" Target="../slideLayouts/slideLayout1.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79.xml.rels><?xml version="1.0" encoding="UTF-8" standalone="yes"?>
<Relationships xmlns="http://schemas.openxmlformats.org/package/2006/relationships"><Relationship Id="rId3" Type="http://schemas.openxmlformats.org/officeDocument/2006/relationships/image" Target="../media/image73.png"/><Relationship Id="rId7" Type="http://schemas.openxmlformats.org/officeDocument/2006/relationships/image" Target="../media/image77.png"/><Relationship Id="rId2" Type="http://schemas.openxmlformats.org/officeDocument/2006/relationships/image" Target="../media/image72.png"/><Relationship Id="rId1" Type="http://schemas.openxmlformats.org/officeDocument/2006/relationships/slideLayout" Target="../slideLayouts/slideLayout1.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image" Target="../media/image72.png"/><Relationship Id="rId7" Type="http://schemas.openxmlformats.org/officeDocument/2006/relationships/image" Target="../media/image76.png"/><Relationship Id="rId2" Type="http://schemas.openxmlformats.org/officeDocument/2006/relationships/image" Target="../media/image66.png"/><Relationship Id="rId1" Type="http://schemas.openxmlformats.org/officeDocument/2006/relationships/slideLayout" Target="../slideLayouts/slideLayout1.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81.xml.rels><?xml version="1.0" encoding="UTF-8" standalone="yes"?>
<Relationships xmlns="http://schemas.openxmlformats.org/package/2006/relationships"><Relationship Id="rId3" Type="http://schemas.openxmlformats.org/officeDocument/2006/relationships/image" Target="../media/image73.png"/><Relationship Id="rId7" Type="http://schemas.openxmlformats.org/officeDocument/2006/relationships/image" Target="../media/image77.png"/><Relationship Id="rId2" Type="http://schemas.openxmlformats.org/officeDocument/2006/relationships/image" Target="../media/image72.png"/><Relationship Id="rId1" Type="http://schemas.openxmlformats.org/officeDocument/2006/relationships/slideLayout" Target="../slideLayouts/slideLayout1.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79.png"/></Relationships>
</file>

<file path=ppt/slides/_rels/slide83.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82.png"/><Relationship Id="rId5" Type="http://schemas.openxmlformats.org/officeDocument/2006/relationships/image" Target="../media/image66.png"/><Relationship Id="rId4" Type="http://schemas.openxmlformats.org/officeDocument/2006/relationships/image" Target="../media/image81.png"/></Relationships>
</file>

<file path=ppt/slides/_rels/slide86.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3.png"/><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slideLayout" Target="../slideLayouts/slideLayout1.xml"/><Relationship Id="rId1" Type="http://schemas.openxmlformats.org/officeDocument/2006/relationships/tags" Target="../tags/tag4.xml"/><Relationship Id="rId4" Type="http://schemas.openxmlformats.org/officeDocument/2006/relationships/image" Target="../media/image85.png"/></Relationships>
</file>

<file path=ppt/slides/_rels/slide8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slideLayout" Target="../slideLayouts/slideLayout1.xml"/><Relationship Id="rId1" Type="http://schemas.openxmlformats.org/officeDocument/2006/relationships/tags" Target="../tags/tag5.xml"/><Relationship Id="rId4" Type="http://schemas.openxmlformats.org/officeDocument/2006/relationships/image" Target="../media/image85.png"/></Relationships>
</file>

<file path=ppt/slides/_rels/slide89.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slideLayout" Target="../slideLayouts/slideLayout1.xml"/><Relationship Id="rId1" Type="http://schemas.openxmlformats.org/officeDocument/2006/relationships/tags" Target="../tags/tag6.xml"/><Relationship Id="rId4" Type="http://schemas.openxmlformats.org/officeDocument/2006/relationships/image" Target="../media/image85.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3" Type="http://schemas.openxmlformats.org/officeDocument/2006/relationships/image" Target="../media/image87.png"/><Relationship Id="rId7" Type="http://schemas.openxmlformats.org/officeDocument/2006/relationships/image" Target="../media/image91.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png"/></Relationships>
</file>

<file path=ppt/slides/_rels/slide91.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66.png"/><Relationship Id="rId1" Type="http://schemas.openxmlformats.org/officeDocument/2006/relationships/slideLayout" Target="../slideLayouts/slideLayout1.xml"/><Relationship Id="rId5" Type="http://schemas.openxmlformats.org/officeDocument/2006/relationships/image" Target="../media/image89.png"/><Relationship Id="rId4" Type="http://schemas.openxmlformats.org/officeDocument/2006/relationships/image" Target="../media/image88.png"/></Relationships>
</file>

<file path=ppt/slides/_rels/slide92.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92.png"/><Relationship Id="rId1" Type="http://schemas.openxmlformats.org/officeDocument/2006/relationships/slideLayout" Target="../slideLayouts/slideLayout1.xml"/><Relationship Id="rId5" Type="http://schemas.openxmlformats.org/officeDocument/2006/relationships/image" Target="../media/image89.png"/><Relationship Id="rId4" Type="http://schemas.openxmlformats.org/officeDocument/2006/relationships/image" Target="../media/image88.png"/></Relationships>
</file>

<file path=ppt/slides/_rels/slide9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0.png"/><Relationship Id="rId1" Type="http://schemas.openxmlformats.org/officeDocument/2006/relationships/slideLayout" Target="../slideLayouts/slideLayout1.xml"/><Relationship Id="rId4" Type="http://schemas.openxmlformats.org/officeDocument/2006/relationships/image" Target="../media/image66.png"/></Relationships>
</file>

<file path=ppt/slides/_rels/slide9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94.png"/><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91.png"/><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6.png"/></Relationships>
</file>

<file path=ppt/slides/_rels/slide98.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66.png"/><Relationship Id="rId1" Type="http://schemas.openxmlformats.org/officeDocument/2006/relationships/slideLayout" Target="../slideLayouts/slideLayout1.xml"/><Relationship Id="rId4" Type="http://schemas.openxmlformats.org/officeDocument/2006/relationships/image" Target="../media/image99.png"/></Relationships>
</file>

<file path=ppt/slides/_rels/slide99.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6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259704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第十七章    欧姆定律</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本题考查了串并联电路的特点与欧姆定律的应用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都为电流表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则会造成电源短路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都为电压表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据此得出电源电压与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两端电压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换为另一种电表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断开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都为电流表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据此得出干路电流和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支路电流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根据上述分析与题目判断各选项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53.jpg" descr="id:2147492047;FounderCES"/>
          <p:cNvPicPr/>
          <p:nvPr/>
        </p:nvPicPr>
        <p:blipFill>
          <a:blip r:embed="rId2"/>
          <a:stretch>
            <a:fillRect/>
          </a:stretch>
        </p:blipFill>
        <p:spPr>
          <a:xfrm>
            <a:off x="4935302" y="3068960"/>
            <a:ext cx="2336951" cy="2376264"/>
          </a:xfrm>
          <a:prstGeom prst="rect">
            <a:avLst/>
          </a:prstGeom>
        </p:spPr>
      </p:pic>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20518"/>
            <a:ext cx="11485848" cy="1684244"/>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正确连线后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闭合开关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移动滑片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电流表示数几乎为零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电压表示数接近电源电压且几乎不变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说明电压表与电源之间是连通的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则与电压表并联的部分电路存在断路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若电路中只有一处故障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可判断该故障是电阻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5314009" y="508500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pic>
        <p:nvPicPr>
          <p:cNvPr id="9" name="gh343.jpg" descr="id:2147492729;FounderCES"/>
          <p:cNvPicPr/>
          <p:nvPr/>
        </p:nvPicPr>
        <p:blipFill>
          <a:blip r:embed="rId2"/>
          <a:stretch>
            <a:fillRect/>
          </a:stretch>
        </p:blipFill>
        <p:spPr>
          <a:xfrm>
            <a:off x="4140641" y="3019311"/>
            <a:ext cx="3393668" cy="2065551"/>
          </a:xfrm>
          <a:prstGeom prst="rect">
            <a:avLst/>
          </a:prstGeom>
        </p:spPr>
      </p:pic>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）排除故障继续实验，某次测量，电流表的示数为</a:t>
            </a:r>
            <a:r>
              <a:rPr lang="en-US" altLang="zh-CN">
                <a:solidFill>
                  <a:srgbClr val="000000"/>
                </a:solidFill>
                <a:ea typeface="宋体" panose="02010600030101010101" pitchFamily="2" charset="-122"/>
                <a:cs typeface="Times New Roman" panose="02020603050405020304" pitchFamily="18" charset="0"/>
              </a:rPr>
              <a:t>0.</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，电压表的示数如图乙所示，该示数为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h341.jpg" descr="id:2147492708;FounderCES"/>
          <p:cNvPicPr/>
          <p:nvPr/>
        </p:nvPicPr>
        <p:blipFill>
          <a:blip r:embed="rId2"/>
          <a:stretch>
            <a:fillRect/>
          </a:stretch>
        </p:blipFill>
        <p:spPr>
          <a:xfrm>
            <a:off x="4727054" y="1935416"/>
            <a:ext cx="2032938" cy="1533944"/>
          </a:xfrm>
          <a:prstGeom prst="rect">
            <a:avLst/>
          </a:prstGeom>
        </p:spPr>
      </p:pic>
      <p:sp>
        <p:nvSpPr>
          <p:cNvPr id="7" name="矩形 6"/>
          <p:cNvSpPr/>
          <p:nvPr/>
        </p:nvSpPr>
        <p:spPr>
          <a:xfrm>
            <a:off x="5476194" y="330281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0" name="矩形 9"/>
          <p:cNvSpPr/>
          <p:nvPr/>
        </p:nvSpPr>
        <p:spPr>
          <a:xfrm>
            <a:off x="2768167" y="1260694"/>
            <a:ext cx="878767" cy="461665"/>
          </a:xfrm>
          <a:prstGeom prst="rect">
            <a:avLst/>
          </a:prstGeom>
        </p:spPr>
        <p:txBody>
          <a:bodyPr wrap="none">
            <a:spAutoFit/>
          </a:bodyPr>
          <a:lstStyle/>
          <a:p>
            <a:r>
              <a:rPr lang="en-US" altLang="zh-CN" sz="2400">
                <a:latin typeface="+mj-lt"/>
              </a:rPr>
              <a:t>2</a:t>
            </a:r>
            <a:r>
              <a:rPr lang="en-US" altLang="zh-CN" sz="2400">
                <a:latin typeface="+mj-lt"/>
                <a:cs typeface="Times New Roman" panose="02020603050405020304" pitchFamily="18" charset="0"/>
              </a:rPr>
              <a:t>.</a:t>
            </a:r>
            <a:r>
              <a:rPr lang="en-US" altLang="zh-CN" sz="2400">
                <a:latin typeface="+mj-lt"/>
              </a:rPr>
              <a:t>6</a:t>
            </a:r>
            <a:r>
              <a:rPr lang="zh-CN" altLang="zh-CN" sz="2400">
                <a:latin typeface="+mj-lt"/>
                <a:cs typeface="Times New Roman" panose="02020603050405020304" pitchFamily="18" charset="0"/>
              </a:rPr>
              <a:t>　</a:t>
            </a:r>
            <a:endParaRPr lang="zh-CN" altLang="en-US">
              <a:latin typeface="+mj-lt"/>
            </a:endParaRPr>
          </a:p>
        </p:txBody>
      </p:sp>
      <p:sp>
        <p:nvSpPr>
          <p:cNvPr id="12" name="矩形 11"/>
          <p:cNvSpPr/>
          <p:nvPr/>
        </p:nvSpPr>
        <p:spPr>
          <a:xfrm>
            <a:off x="5091473" y="1260694"/>
            <a:ext cx="878767" cy="461665"/>
          </a:xfrm>
          <a:prstGeom prst="rect">
            <a:avLst/>
          </a:prstGeom>
        </p:spPr>
        <p:txBody>
          <a:bodyPr wrap="none">
            <a:spAutoFit/>
          </a:bodyPr>
          <a:lstStyle/>
          <a:p>
            <a:r>
              <a:rPr lang="en-US" altLang="zh-CN" sz="2400"/>
              <a:t>5.2</a:t>
            </a:r>
            <a:r>
              <a:rPr lang="zh-CN" altLang="zh-CN" sz="2400">
                <a:cs typeface="Times New Roman" panose="02020603050405020304" pitchFamily="18" charset="0"/>
              </a:rPr>
              <a:t>　</a:t>
            </a:r>
            <a:endParaRPr lang="zh-CN" altLang="en-US"/>
          </a:p>
        </p:txBody>
      </p:sp>
      <p:pic>
        <p:nvPicPr>
          <p:cNvPr id="13" name="21点拨B-14.eps" descr="id:2147489902;FounderCES"/>
          <p:cNvPicPr/>
          <p:nvPr/>
        </p:nvPicPr>
        <p:blipFill rotWithShape="1">
          <a:blip r:embed="rId3">
            <a:clrChange>
              <a:clrFrom>
                <a:srgbClr val="000000">
                  <a:alpha val="0"/>
                </a:srgbClr>
              </a:clrFrom>
              <a:clrTo>
                <a:srgbClr val="000000">
                  <a:alpha val="0"/>
                </a:srgbClr>
              </a:clrTo>
            </a:clrChange>
          </a:blip>
          <a:srcRect r="83333" b="93225"/>
          <a:stretch>
            <a:fillRect/>
          </a:stretch>
        </p:blipFill>
        <p:spPr>
          <a:xfrm>
            <a:off x="332377" y="3717285"/>
            <a:ext cx="1137915" cy="543932"/>
          </a:xfrm>
          <a:prstGeom prst="rect">
            <a:avLst/>
          </a:prstGeom>
        </p:spPr>
      </p:pic>
      <p:sp>
        <p:nvSpPr>
          <p:cNvPr id="14" name="内容占位符 1"/>
          <p:cNvSpPr txBox="1"/>
          <p:nvPr/>
        </p:nvSpPr>
        <p:spPr bwMode="auto">
          <a:xfrm>
            <a:off x="332377" y="4149333"/>
            <a:ext cx="11485848" cy="559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根据电压表选用的</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测量范围</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确定分度值</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进而读数</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由欧姆定律求出电阻大小</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AlternateContent xmlns:mc="http://schemas.openxmlformats.org/markup-compatibility/2006" xmlns:a14="http://schemas.microsoft.com/office/drawing/2010/main">
        <mc:Choice Requires="a14">
          <p:sp>
            <p:nvSpPr>
              <p:cNvPr id="15" name="内容占位符 1"/>
              <p:cNvSpPr txBox="1"/>
              <p:nvPr/>
            </p:nvSpPr>
            <p:spPr bwMode="auto">
              <a:xfrm>
                <a:off x="360854" y="4742677"/>
                <a:ext cx="11485848" cy="185467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排除故障继续实验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某次测量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电压表的示数如题图乙所示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电压表选用的测量范围是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分度值为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该示数为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由欧</a:t>
                </a:r>
                <a:endPar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eaLnBrk="1" hangingPunct="0">
                  <a:lnSpc>
                    <a:spcPct val="130000"/>
                  </a:lnSpc>
                  <a:spcAft>
                    <a:spcPts val="0"/>
                  </a:spcAft>
                  <a:tabLst>
                    <a:tab pos="6210935"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姆定律可得</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15" name="内容占位符 1"/>
              <p:cNvSpPr txBox="1">
                <a:spLocks noRot="1" noChangeAspect="1" noMove="1" noResize="1" noEditPoints="1" noAdjustHandles="1" noChangeArrowheads="1" noChangeShapeType="1" noTextEdit="1"/>
              </p:cNvSpPr>
              <p:nvPr/>
            </p:nvSpPr>
            <p:spPr bwMode="auto">
              <a:xfrm>
                <a:off x="360854" y="4742677"/>
                <a:ext cx="11485848" cy="1854675"/>
              </a:xfrm>
              <a:prstGeom prst="rect">
                <a:avLst/>
              </a:prstGeom>
              <a:blipFill rotWithShape="1">
                <a:blip r:embed="rId4"/>
                <a:stretch>
                  <a:fillRect l="-2" t="-27" r="1" b="-152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P spid="15"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）某同学利用电源（</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电压未知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999</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）和电流表（</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指针能正常偏转</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但刻度盘示数模糊不清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）等器材，测电阻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的阻值，设计的电路如图丙所示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请完成下列实验步骤：</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正确连接电路，断开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，将电阻箱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阻值调至最大；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用测得量的符号表示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gh342.jpg" descr="id:2147492715;FounderCES"/>
          <p:cNvPicPr/>
          <p:nvPr/>
        </p:nvPicPr>
        <p:blipFill>
          <a:blip r:embed="rId2"/>
          <a:stretch>
            <a:fillRect/>
          </a:stretch>
        </p:blipFill>
        <p:spPr>
          <a:xfrm>
            <a:off x="9678228" y="1844824"/>
            <a:ext cx="1817260" cy="1368152"/>
          </a:xfrm>
          <a:prstGeom prst="rect">
            <a:avLst/>
          </a:prstGeom>
        </p:spPr>
      </p:pic>
      <p:sp>
        <p:nvSpPr>
          <p:cNvPr id="8" name="矩形 7"/>
          <p:cNvSpPr/>
          <p:nvPr/>
        </p:nvSpPr>
        <p:spPr>
          <a:xfrm>
            <a:off x="10398308" y="306896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0" name="矩形 9"/>
          <p:cNvSpPr/>
          <p:nvPr/>
        </p:nvSpPr>
        <p:spPr>
          <a:xfrm>
            <a:off x="694925" y="2986385"/>
            <a:ext cx="5408853" cy="461665"/>
          </a:xfrm>
          <a:prstGeom prst="rect">
            <a:avLst/>
          </a:prstGeom>
        </p:spPr>
        <p:txBody>
          <a:bodyPr wrap="none">
            <a:spAutoFit/>
          </a:bodyPr>
          <a:lstStyle/>
          <a:p>
            <a:r>
              <a:rPr lang="zh-CN" altLang="zh-CN" sz="2400">
                <a:cs typeface="Times New Roman" panose="02020603050405020304" pitchFamily="18" charset="0"/>
              </a:rPr>
              <a:t>只闭合</a:t>
            </a:r>
            <a:r>
              <a:rPr lang="en-US" altLang="zh-CN" sz="2400"/>
              <a:t>S</a:t>
            </a:r>
            <a:r>
              <a:rPr lang="en-US" altLang="zh-CN" sz="2400" baseline="-25000"/>
              <a:t>1</a:t>
            </a:r>
            <a:r>
              <a:rPr lang="zh-CN" altLang="zh-CN" sz="2400">
                <a:cs typeface="Times New Roman" panose="02020603050405020304" pitchFamily="18" charset="0"/>
              </a:rPr>
              <a:t>，标记电流表指针所指的位置</a:t>
            </a:r>
            <a:endParaRPr lang="zh-CN" altLang="en-US"/>
          </a:p>
        </p:txBody>
      </p:sp>
      <p:sp>
        <p:nvSpPr>
          <p:cNvPr id="12" name="矩形 11"/>
          <p:cNvSpPr/>
          <p:nvPr/>
        </p:nvSpPr>
        <p:spPr>
          <a:xfrm>
            <a:off x="360853" y="3405758"/>
            <a:ext cx="11350977" cy="576248"/>
          </a:xfrm>
          <a:prstGeom prst="rect">
            <a:avLst/>
          </a:prstGeom>
        </p:spPr>
        <p:txBody>
          <a:bodyPr wrap="square">
            <a:spAutoFit/>
          </a:bodyPr>
          <a:lstStyle/>
          <a:p>
            <a:pPr>
              <a:lnSpc>
                <a:spcPct val="150000"/>
              </a:lnSpc>
            </a:pPr>
            <a:r>
              <a:rPr lang="en-US" altLang="zh-CN" sz="2400" spc="-100">
                <a:cs typeface="Times New Roman" panose="02020603050405020304" pitchFamily="18" charset="0"/>
              </a:rPr>
              <a:t>     </a:t>
            </a:r>
            <a:r>
              <a:rPr lang="zh-CN" altLang="zh-CN" sz="2400" spc="-100">
                <a:cs typeface="Times New Roman" panose="02020603050405020304" pitchFamily="18" charset="0"/>
              </a:rPr>
              <a:t>断开</a:t>
            </a:r>
            <a:r>
              <a:rPr lang="en-US" altLang="zh-CN" sz="2400" spc="-100"/>
              <a:t>S</a:t>
            </a:r>
            <a:r>
              <a:rPr lang="en-US" altLang="zh-CN" sz="2400" spc="-100" baseline="-25000"/>
              <a:t>1</a:t>
            </a:r>
            <a:r>
              <a:rPr lang="zh-CN" altLang="zh-CN" sz="2400" spc="-100">
                <a:cs typeface="Times New Roman" panose="02020603050405020304" pitchFamily="18" charset="0"/>
              </a:rPr>
              <a:t>，闭合</a:t>
            </a:r>
            <a:r>
              <a:rPr lang="en-US" altLang="zh-CN" sz="2400" spc="-100"/>
              <a:t>S</a:t>
            </a:r>
            <a:r>
              <a:rPr lang="en-US" altLang="zh-CN" sz="2400" spc="-100" baseline="-25000"/>
              <a:t>2</a:t>
            </a:r>
            <a:r>
              <a:rPr lang="zh-CN" altLang="zh-CN" sz="2400" spc="-100">
                <a:cs typeface="Times New Roman" panose="02020603050405020304" pitchFamily="18" charset="0"/>
              </a:rPr>
              <a:t>，调节电阻箱，使电流表指针指在标记的位置，记下电阻箱阻值</a:t>
            </a:r>
            <a:r>
              <a:rPr lang="en-US" altLang="zh-CN" sz="2400" i="1" spc="-100"/>
              <a:t>R</a:t>
            </a:r>
            <a:r>
              <a:rPr lang="en-US" altLang="zh-CN" sz="2400" spc="-100" baseline="-25000"/>
              <a:t>0</a:t>
            </a:r>
            <a:endParaRPr lang="zh-CN" altLang="en-US" spc="-100"/>
          </a:p>
        </p:txBody>
      </p:sp>
      <p:sp>
        <p:nvSpPr>
          <p:cNvPr id="14" name="矩形 13"/>
          <p:cNvSpPr/>
          <p:nvPr/>
        </p:nvSpPr>
        <p:spPr>
          <a:xfrm>
            <a:off x="1990750" y="3972481"/>
            <a:ext cx="492443" cy="579967"/>
          </a:xfrm>
          <a:prstGeom prst="rect">
            <a:avLst/>
          </a:prstGeom>
        </p:spPr>
        <p:txBody>
          <a:bodyPr wrap="none">
            <a:spAutoFit/>
          </a:bodyPr>
          <a:lstStyle/>
          <a:p>
            <a:pPr algn="just">
              <a:lnSpc>
                <a:spcPct val="150000"/>
              </a:lnSpc>
              <a:spcAft>
                <a:spcPts val="0"/>
              </a:spcAft>
              <a:tabLst>
                <a:tab pos="6210935" algn="l"/>
              </a:tabLst>
            </a:pPr>
            <a:r>
              <a:rPr lang="en-US" altLang="zh-CN" sz="2400" i="1">
                <a:cs typeface="Times New Roman" panose="02020603050405020304" pitchFamily="18" charset="0"/>
              </a:rPr>
              <a:t>R</a:t>
            </a:r>
            <a:r>
              <a:rPr lang="en-US" altLang="zh-CN" sz="2400" baseline="-25000">
                <a:cs typeface="Times New Roman" panose="02020603050405020304" pitchFamily="18" charset="0"/>
              </a:rPr>
              <a:t>0</a:t>
            </a:r>
            <a:endParaRPr lang="zh-CN" altLang="zh-CN" sz="1200">
              <a:solidFill>
                <a:srgbClr val="000000"/>
              </a:solidFill>
              <a:cs typeface="Times New Roman" panose="02020603050405020304" pitchFamily="18" charset="0"/>
            </a:endParaRPr>
          </a:p>
        </p:txBody>
      </p:sp>
      <p:pic>
        <p:nvPicPr>
          <p:cNvPr id="15" name="21点拨B-14.eps" descr="id:2147489902;FounderCES"/>
          <p:cNvPicPr/>
          <p:nvPr/>
        </p:nvPicPr>
        <p:blipFill rotWithShape="1">
          <a:blip r:embed="rId3">
            <a:clrChange>
              <a:clrFrom>
                <a:srgbClr val="000000">
                  <a:alpha val="0"/>
                </a:srgbClr>
              </a:clrFrom>
              <a:clrTo>
                <a:srgbClr val="000000">
                  <a:alpha val="0"/>
                </a:srgbClr>
              </a:clrTo>
            </a:clrChange>
          </a:blip>
          <a:srcRect r="83333" b="93225"/>
          <a:stretch>
            <a:fillRect/>
          </a:stretch>
        </p:blipFill>
        <p:spPr>
          <a:xfrm>
            <a:off x="332377" y="4613260"/>
            <a:ext cx="1137915" cy="543932"/>
          </a:xfrm>
          <a:prstGeom prst="rect">
            <a:avLst/>
          </a:prstGeom>
        </p:spPr>
      </p:pic>
      <p:sp>
        <p:nvSpPr>
          <p:cNvPr id="16" name="内容占位符 1"/>
          <p:cNvSpPr txBox="1"/>
          <p:nvPr/>
        </p:nvSpPr>
        <p:spPr bwMode="auto">
          <a:xfrm>
            <a:off x="369998" y="515719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根据等效替代测电阻的方法分析回答</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P spid="16"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38024"/>
            <a:ext cx="11485848" cy="1684244"/>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正确连接电路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断开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将电阻箱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阻值调至最大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标记电流表指针所指的位置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断开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调节电阻箱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使电流表指针指在标记的位置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记下电阻箱阻值</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根据等效替代法可知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342.jpg" descr="id:2147492715;FounderCES"/>
          <p:cNvPicPr/>
          <p:nvPr/>
        </p:nvPicPr>
        <p:blipFill>
          <a:blip r:embed="rId2"/>
          <a:stretch>
            <a:fillRect/>
          </a:stretch>
        </p:blipFill>
        <p:spPr>
          <a:xfrm>
            <a:off x="4727054" y="3356808"/>
            <a:ext cx="1817260" cy="1368152"/>
          </a:xfrm>
          <a:prstGeom prst="rect">
            <a:avLst/>
          </a:prstGeom>
        </p:spPr>
      </p:pic>
      <p:sp>
        <p:nvSpPr>
          <p:cNvPr id="4" name="矩形 3"/>
          <p:cNvSpPr/>
          <p:nvPr/>
        </p:nvSpPr>
        <p:spPr>
          <a:xfrm>
            <a:off x="5447134" y="458094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592"/>
            <a:ext cx="11485848" cy="5008230"/>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湖南长沙期末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）小红做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伏安法测电阻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的实验，用到的器材：电源（</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电压保持不变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），电流表、电压表和滑动变阻器各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个待测电阻（</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）、导线若干、开关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）如图甲所示是实验电路图，该实验的原理是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填写公式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举一反三.eps" descr="id:2147489909;FounderCES"/>
          <p:cNvPicPr/>
          <p:nvPr/>
        </p:nvPicPr>
        <p:blipFill>
          <a:blip r:embed="rId2"/>
          <a:stretch>
            <a:fillRect/>
          </a:stretch>
        </p:blipFill>
        <p:spPr>
          <a:xfrm>
            <a:off x="343711" y="842831"/>
            <a:ext cx="1658651" cy="479537"/>
          </a:xfrm>
          <a:prstGeom prst="rect">
            <a:avLst/>
          </a:prstGeom>
        </p:spPr>
      </p:pic>
      <p:pic>
        <p:nvPicPr>
          <p:cNvPr id="4" name="gyc375.jpg" descr="id:2147492743;FounderCES"/>
          <p:cNvPicPr/>
          <p:nvPr/>
        </p:nvPicPr>
        <p:blipFill>
          <a:blip r:embed="rId3"/>
          <a:stretch>
            <a:fillRect/>
          </a:stretch>
        </p:blipFill>
        <p:spPr>
          <a:xfrm>
            <a:off x="625758" y="3165204"/>
            <a:ext cx="2753207" cy="1873335"/>
          </a:xfrm>
          <a:prstGeom prst="rect">
            <a:avLst/>
          </a:prstGeom>
        </p:spPr>
      </p:pic>
      <p:pic>
        <p:nvPicPr>
          <p:cNvPr id="5" name="gyc376.jpg" descr="id:2147492750;FounderCES"/>
          <p:cNvPicPr/>
          <p:nvPr/>
        </p:nvPicPr>
        <p:blipFill>
          <a:blip r:embed="rId4"/>
          <a:stretch>
            <a:fillRect/>
          </a:stretch>
        </p:blipFill>
        <p:spPr>
          <a:xfrm>
            <a:off x="4222998" y="3645812"/>
            <a:ext cx="1738109" cy="1318907"/>
          </a:xfrm>
          <a:prstGeom prst="rect">
            <a:avLst/>
          </a:prstGeom>
        </p:spPr>
      </p:pic>
      <p:pic>
        <p:nvPicPr>
          <p:cNvPr id="6" name="gyc377.jpg" descr="id:2147492757;FounderCES"/>
          <p:cNvPicPr/>
          <p:nvPr/>
        </p:nvPicPr>
        <p:blipFill>
          <a:blip r:embed="rId5"/>
          <a:stretch>
            <a:fillRect/>
          </a:stretch>
        </p:blipFill>
        <p:spPr>
          <a:xfrm>
            <a:off x="6959302" y="2785314"/>
            <a:ext cx="2033803" cy="2262786"/>
          </a:xfrm>
          <a:prstGeom prst="rect">
            <a:avLst/>
          </a:prstGeom>
        </p:spPr>
      </p:pic>
      <p:pic>
        <p:nvPicPr>
          <p:cNvPr id="7" name="gyc377m.jpg" descr="id:2147492764;FounderCES"/>
          <p:cNvPicPr/>
          <p:nvPr/>
        </p:nvPicPr>
        <p:blipFill>
          <a:blip r:embed="rId6"/>
          <a:stretch>
            <a:fillRect/>
          </a:stretch>
        </p:blipFill>
        <p:spPr>
          <a:xfrm>
            <a:off x="9753512" y="3429000"/>
            <a:ext cx="1728192" cy="1752533"/>
          </a:xfrm>
          <a:prstGeom prst="rect">
            <a:avLst/>
          </a:prstGeom>
        </p:spPr>
      </p:pic>
      <p:sp>
        <p:nvSpPr>
          <p:cNvPr id="9" name="矩形 8"/>
          <p:cNvSpPr/>
          <p:nvPr/>
        </p:nvSpPr>
        <p:spPr>
          <a:xfrm>
            <a:off x="1521904" y="5005723"/>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1" name="矩形 10"/>
          <p:cNvSpPr/>
          <p:nvPr/>
        </p:nvSpPr>
        <p:spPr>
          <a:xfrm>
            <a:off x="4845029" y="5005723"/>
            <a:ext cx="494046" cy="576248"/>
          </a:xfrm>
          <a:prstGeom prst="rect">
            <a:avLst/>
          </a:prstGeom>
        </p:spPr>
        <p:txBody>
          <a:bodyPr wrap="squar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3" name="矩形 12"/>
          <p:cNvSpPr/>
          <p:nvPr/>
        </p:nvSpPr>
        <p:spPr>
          <a:xfrm>
            <a:off x="7676989" y="5005723"/>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5" name="矩形 14"/>
          <p:cNvSpPr/>
          <p:nvPr/>
        </p:nvSpPr>
        <p:spPr>
          <a:xfrm>
            <a:off x="10328559" y="5005723"/>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丁</a:t>
            </a:r>
            <a:endParaRPr lang="zh-CN" altLang="zh-CN" sz="1200" b="0">
              <a:solidFill>
                <a:srgbClr val="000000"/>
              </a:solidFill>
              <a:cs typeface="Times New Roman" panose="02020603050405020304" pitchFamily="18" charset="0"/>
            </a:endParaRPr>
          </a:p>
        </p:txBody>
      </p:sp>
      <p:sp>
        <p:nvSpPr>
          <p:cNvPr id="17" name="矩形 16"/>
          <p:cNvSpPr/>
          <p:nvPr/>
        </p:nvSpPr>
        <p:spPr>
          <a:xfrm>
            <a:off x="5629801" y="5315801"/>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0" name="矩形 9"/>
              <p:cNvSpPr/>
              <p:nvPr/>
            </p:nvSpPr>
            <p:spPr>
              <a:xfrm>
                <a:off x="7126099" y="5672669"/>
                <a:ext cx="1172116" cy="622286"/>
              </a:xfrm>
              <a:prstGeom prst="rect">
                <a:avLst/>
              </a:prstGeom>
            </p:spPr>
            <p:txBody>
              <a:bodyPr wrap="none">
                <a:spAutoFit/>
              </a:bodyPr>
              <a:lstStyle/>
              <a:p>
                <a:r>
                  <a:rPr lang="en-US" altLang="zh-CN" sz="2400" i="1"/>
                  <a:t>R</a:t>
                </a:r>
                <a:r>
                  <a:rPr lang="zh-CN" altLang="zh-CN" sz="2400">
                    <a:cs typeface="Times New Roman" panose="02020603050405020304" pitchFamily="18" charset="0"/>
                  </a:rPr>
                  <a:t>＝</a:t>
                </a:r>
                <a14:m>
                  <m:oMath xmlns:m="http://schemas.openxmlformats.org/officeDocument/2006/math">
                    <m:f>
                      <m:fPr>
                        <m:ctrlPr>
                          <a:rPr lang="zh-CN" altLang="zh-CN" sz="2400" i="1">
                            <a:latin typeface="Cambria Math" panose="02040503050406030204" pitchFamily="18" charset="0"/>
                            <a:ea typeface="Cambria Math" panose="02040503050406030204" pitchFamily="18" charset="0"/>
                          </a:rPr>
                        </m:ctrlPr>
                      </m:fPr>
                      <m:num>
                        <m:r>
                          <a:rPr lang="en-US" altLang="zh-CN" sz="2400" i="1">
                            <a:latin typeface="Cambria Math" panose="02040503050406030204" pitchFamily="18" charset="0"/>
                            <a:cs typeface="Times New Roman" panose="02020603050405020304" pitchFamily="18" charset="0"/>
                          </a:rPr>
                          <m:t>𝑼</m:t>
                        </m:r>
                      </m:num>
                      <m:den>
                        <m:r>
                          <a:rPr lang="en-US" altLang="zh-CN" sz="2400" i="1">
                            <a:latin typeface="Cambria Math" panose="02040503050406030204" pitchFamily="18" charset="0"/>
                            <a:cs typeface="Times New Roman" panose="02020603050405020304" pitchFamily="18" charset="0"/>
                          </a:rPr>
                          <m:t>𝑰</m:t>
                        </m:r>
                      </m:den>
                    </m:f>
                  </m:oMath>
                </a14:m>
                <a:r>
                  <a:rPr lang="zh-CN" altLang="zh-CN" sz="2400">
                    <a:cs typeface="Times New Roman" panose="02020603050405020304" pitchFamily="18" charset="0"/>
                  </a:rPr>
                  <a:t>　</a:t>
                </a:r>
                <a:endParaRPr lang="zh-CN" altLang="en-US"/>
              </a:p>
            </p:txBody>
          </p:sp>
        </mc:Choice>
        <mc:Fallback xmlns="">
          <p:sp>
            <p:nvSpPr>
              <p:cNvPr id="10" name="矩形 9"/>
              <p:cNvSpPr>
                <a:spLocks noRot="1" noChangeAspect="1" noMove="1" noResize="1" noEditPoints="1" noAdjustHandles="1" noChangeArrowheads="1" noChangeShapeType="1" noTextEdit="1"/>
              </p:cNvSpPr>
              <p:nvPr/>
            </p:nvSpPr>
            <p:spPr>
              <a:xfrm>
                <a:off x="7126099" y="5672669"/>
                <a:ext cx="1172116" cy="622286"/>
              </a:xfrm>
              <a:prstGeom prst="rect">
                <a:avLst/>
              </a:prstGeom>
              <a:blipFill rotWithShape="1">
                <a:blip r:embed="rId7"/>
                <a:stretch>
                  <a:fillRect l="-11" t="-34" r="3" b="32"/>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400750"/>
                <a:ext cx="11485848" cy="1616020"/>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，实验中分别测出定值电阻的电压和电流，可得电阻值，故测定值电阻的阻值实验原理是</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400750"/>
                <a:ext cx="11485848" cy="1616020"/>
              </a:xfrm>
              <a:blipFill rotWithShape="1">
                <a:blip r:embed="rId2"/>
                <a:stretch>
                  <a:fillRect l="-2" t="-36" r="1" b="32"/>
                </a:stretch>
              </a:blipFill>
            </p:spPr>
            <p:txBody>
              <a:bodyPr/>
              <a:lstStyle/>
              <a:p>
                <a:r>
                  <a:rPr lang="zh-CN" altLang="en-US">
                    <a:noFill/>
                  </a:rPr>
                  <a:t> </a:t>
                </a:r>
              </a:p>
            </p:txBody>
          </p:sp>
        </mc:Fallback>
      </mc:AlternateContent>
      <p:sp>
        <p:nvSpPr>
          <p:cNvPr id="4" name="矩形 3"/>
          <p:cNvSpPr/>
          <p:nvPr/>
        </p:nvSpPr>
        <p:spPr>
          <a:xfrm>
            <a:off x="6055248" y="486897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pic>
        <p:nvPicPr>
          <p:cNvPr id="5" name="gyc375.jpg" descr="id:2147492743;FounderCES"/>
          <p:cNvPicPr/>
          <p:nvPr/>
        </p:nvPicPr>
        <p:blipFill>
          <a:blip r:embed="rId3"/>
          <a:stretch>
            <a:fillRect/>
          </a:stretch>
        </p:blipFill>
        <p:spPr>
          <a:xfrm>
            <a:off x="4871368" y="3068684"/>
            <a:ext cx="2753207" cy="1873335"/>
          </a:xfrm>
          <a:prstGeom prst="rect">
            <a:avLst/>
          </a:prstGeom>
        </p:spPr>
      </p:pic>
      <p:sp>
        <p:nvSpPr>
          <p:cNvPr id="11" name="矩形 10"/>
          <p:cNvSpPr/>
          <p:nvPr/>
        </p:nvSpPr>
        <p:spPr>
          <a:xfrm>
            <a:off x="5448610" y="5224433"/>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5976"/>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）闭合开关，电流表如图乙所示，造成该现象的原因可能是</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376.jpg" descr="id:2147492750;FounderCES"/>
          <p:cNvPicPr/>
          <p:nvPr/>
        </p:nvPicPr>
        <p:blipFill>
          <a:blip r:embed="rId2"/>
          <a:stretch>
            <a:fillRect/>
          </a:stretch>
        </p:blipFill>
        <p:spPr>
          <a:xfrm>
            <a:off x="4943078" y="2348696"/>
            <a:ext cx="1738109" cy="1318907"/>
          </a:xfrm>
          <a:prstGeom prst="rect">
            <a:avLst/>
          </a:prstGeom>
        </p:spPr>
      </p:pic>
      <p:sp>
        <p:nvSpPr>
          <p:cNvPr id="8" name="矩形 7"/>
          <p:cNvSpPr/>
          <p:nvPr/>
        </p:nvSpPr>
        <p:spPr>
          <a:xfrm>
            <a:off x="5565109" y="3708607"/>
            <a:ext cx="494046" cy="576248"/>
          </a:xfrm>
          <a:prstGeom prst="rect">
            <a:avLst/>
          </a:prstGeom>
        </p:spPr>
        <p:txBody>
          <a:bodyPr wrap="squar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1" name="矩形 10"/>
          <p:cNvSpPr/>
          <p:nvPr/>
        </p:nvSpPr>
        <p:spPr>
          <a:xfrm>
            <a:off x="5089835" y="4148108"/>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9034544" y="1170516"/>
            <a:ext cx="2659702" cy="461665"/>
          </a:xfrm>
          <a:prstGeom prst="rect">
            <a:avLst/>
          </a:prstGeom>
        </p:spPr>
        <p:txBody>
          <a:bodyPr wrap="none">
            <a:spAutoFit/>
          </a:bodyPr>
          <a:lstStyle/>
          <a:p>
            <a:r>
              <a:rPr lang="zh-CN" altLang="zh-CN" sz="2400">
                <a:cs typeface="Times New Roman" panose="02020603050405020304" pitchFamily="18" charset="0"/>
              </a:rPr>
              <a:t>电流表正负接线柱</a:t>
            </a:r>
            <a:endParaRPr lang="zh-CN" altLang="en-US"/>
          </a:p>
        </p:txBody>
      </p:sp>
      <p:sp>
        <p:nvSpPr>
          <p:cNvPr id="7" name="矩形 6"/>
          <p:cNvSpPr/>
          <p:nvPr/>
        </p:nvSpPr>
        <p:spPr>
          <a:xfrm>
            <a:off x="396022" y="1716639"/>
            <a:ext cx="1112805" cy="461665"/>
          </a:xfrm>
          <a:prstGeom prst="rect">
            <a:avLst/>
          </a:prstGeom>
        </p:spPr>
        <p:txBody>
          <a:bodyPr wrap="none">
            <a:spAutoFit/>
          </a:bodyPr>
          <a:lstStyle/>
          <a:p>
            <a:r>
              <a:rPr lang="zh-CN" altLang="zh-CN" sz="2400">
                <a:cs typeface="Times New Roman" panose="02020603050405020304" pitchFamily="18" charset="0"/>
              </a:rPr>
              <a:t>接反了</a:t>
            </a:r>
            <a:endParaRPr lang="zh-CN" altLang="en-US"/>
          </a:p>
        </p:txBody>
      </p:sp>
      <p:sp>
        <p:nvSpPr>
          <p:cNvPr id="10" name="内容占位符 1"/>
          <p:cNvSpPr txBox="1"/>
          <p:nvPr/>
        </p:nvSpPr>
        <p:spPr bwMode="auto">
          <a:xfrm>
            <a:off x="397596" y="465295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当闭合开关以后出现指针左偏，则是因为电流表正负接线柱接反了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10"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）排除故障，闭合开关，在移动滑动变阻器滑片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的过程中小红发现：电压表示数变小时，电流表示数反而变大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出现这种现象的原因可能是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填序号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电流表未调零</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电压表并联在了滑动变阻器两端</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滑动变阻器最大阻值过小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75.jpg" descr="id:2147492743;FounderCES"/>
          <p:cNvPicPr/>
          <p:nvPr/>
        </p:nvPicPr>
        <p:blipFill>
          <a:blip r:embed="rId2"/>
          <a:stretch>
            <a:fillRect/>
          </a:stretch>
        </p:blipFill>
        <p:spPr>
          <a:xfrm>
            <a:off x="4658393" y="2445124"/>
            <a:ext cx="2753207" cy="1873335"/>
          </a:xfrm>
          <a:prstGeom prst="rect">
            <a:avLst/>
          </a:prstGeom>
        </p:spPr>
      </p:pic>
      <p:sp>
        <p:nvSpPr>
          <p:cNvPr id="7" name="矩形 6"/>
          <p:cNvSpPr/>
          <p:nvPr/>
        </p:nvSpPr>
        <p:spPr>
          <a:xfrm>
            <a:off x="5554539" y="4285643"/>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1" name="矩形 10"/>
          <p:cNvSpPr/>
          <p:nvPr/>
        </p:nvSpPr>
        <p:spPr>
          <a:xfrm>
            <a:off x="5141871" y="4595721"/>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13" name="矩形 12"/>
          <p:cNvSpPr/>
          <p:nvPr/>
        </p:nvSpPr>
        <p:spPr>
          <a:xfrm>
            <a:off x="8606694" y="1383612"/>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1423"/>
            <a:ext cx="11485848" cy="1130246"/>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串联电路中，当电路中电流增大时定值电阻两端电压会变大，再根据分压规律可知滑动变阻器的电压会变小，此时的电压表可能是并联在了滑动变阻器两端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75.jpg" descr="id:2147492743;FounderCES"/>
          <p:cNvPicPr/>
          <p:nvPr/>
        </p:nvPicPr>
        <p:blipFill>
          <a:blip r:embed="rId2"/>
          <a:stretch>
            <a:fillRect/>
          </a:stretch>
        </p:blipFill>
        <p:spPr>
          <a:xfrm>
            <a:off x="5304188" y="3078672"/>
            <a:ext cx="2753207" cy="1873335"/>
          </a:xfrm>
          <a:prstGeom prst="rect">
            <a:avLst/>
          </a:prstGeom>
        </p:spPr>
      </p:pic>
      <p:sp>
        <p:nvSpPr>
          <p:cNvPr id="7" name="矩形 6"/>
          <p:cNvSpPr/>
          <p:nvPr/>
        </p:nvSpPr>
        <p:spPr>
          <a:xfrm>
            <a:off x="6200334" y="491919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1" name="矩形 10"/>
          <p:cNvSpPr/>
          <p:nvPr/>
        </p:nvSpPr>
        <p:spPr>
          <a:xfrm>
            <a:off x="5715911" y="5301024"/>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9419225" cy="3346237"/>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）排除故障后再次闭合开关，某次测量时两表示数如图丙所示，则该次测得</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为了让测量结果更准确，接下来小红适当增大电阻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两端的电压，并进行了多次测量计算出了待测电阻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的阻值，其目的是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填序号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求平均值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减小实验误差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寻求普遍规律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避免实验偶然性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gyc377.jpg" descr="id:2147492757;FounderCES"/>
          <p:cNvPicPr/>
          <p:nvPr/>
        </p:nvPicPr>
        <p:blipFill>
          <a:blip r:embed="rId2"/>
          <a:stretch>
            <a:fillRect/>
          </a:stretch>
        </p:blipFill>
        <p:spPr>
          <a:xfrm>
            <a:off x="9776928" y="908720"/>
            <a:ext cx="2033803" cy="2262786"/>
          </a:xfrm>
          <a:prstGeom prst="rect">
            <a:avLst/>
          </a:prstGeom>
        </p:spPr>
      </p:pic>
      <p:sp>
        <p:nvSpPr>
          <p:cNvPr id="9" name="矩形 8"/>
          <p:cNvSpPr/>
          <p:nvPr/>
        </p:nvSpPr>
        <p:spPr>
          <a:xfrm>
            <a:off x="10494615" y="3129129"/>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1" name="矩形 10"/>
          <p:cNvSpPr/>
          <p:nvPr/>
        </p:nvSpPr>
        <p:spPr>
          <a:xfrm>
            <a:off x="10005793" y="3568630"/>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4" name="矩形 3"/>
          <p:cNvSpPr/>
          <p:nvPr/>
        </p:nvSpPr>
        <p:spPr>
          <a:xfrm>
            <a:off x="3450165" y="1395192"/>
            <a:ext cx="569387" cy="461665"/>
          </a:xfrm>
          <a:prstGeom prst="rect">
            <a:avLst/>
          </a:prstGeom>
        </p:spPr>
        <p:txBody>
          <a:bodyPr wrap="none">
            <a:spAutoFit/>
          </a:bodyPr>
          <a:lstStyle/>
          <a:p>
            <a:r>
              <a:rPr lang="en-US" altLang="zh-CN" sz="2400"/>
              <a:t>5.5</a:t>
            </a:r>
            <a:endParaRPr lang="zh-CN" altLang="en-US"/>
          </a:p>
        </p:txBody>
      </p:sp>
      <p:sp>
        <p:nvSpPr>
          <p:cNvPr id="7" name="矩形 6"/>
          <p:cNvSpPr/>
          <p:nvPr/>
        </p:nvSpPr>
        <p:spPr>
          <a:xfrm>
            <a:off x="2389434" y="2484104"/>
            <a:ext cx="407484" cy="461665"/>
          </a:xfrm>
          <a:prstGeom prst="rect">
            <a:avLst/>
          </a:prstGeom>
        </p:spPr>
        <p:txBody>
          <a:bodyPr wrap="none">
            <a:spAutoFit/>
          </a:bodyPr>
          <a:lstStyle/>
          <a:p>
            <a:r>
              <a:rPr lang="en-US" altLang="zh-CN" sz="2400"/>
              <a:t>A</a:t>
            </a:r>
            <a:endParaRPr lang="zh-CN" altLang="en-US"/>
          </a:p>
        </p:txBody>
      </p:sp>
      <mc:AlternateContent xmlns:mc="http://schemas.openxmlformats.org/markup-compatibility/2006" xmlns:a14="http://schemas.microsoft.com/office/drawing/2010/main">
        <mc:Choice Requires="a14">
          <p:sp>
            <p:nvSpPr>
              <p:cNvPr id="10" name="内容占位符 1"/>
              <p:cNvSpPr txBox="1"/>
              <p:nvPr/>
            </p:nvSpPr>
            <p:spPr bwMode="auto">
              <a:xfrm>
                <a:off x="357703" y="4092357"/>
                <a:ext cx="11471856" cy="193046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根据图丙可知此时定值电阻两端的电压是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，通过的电流为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，根据公式求出电阻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；测量定值电阻的实验中，是通过进行多次实验求电阻的平均值来减小实验误差，故选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Choice>
        <mc:Fallback xmlns="">
          <p:sp>
            <p:nvSpPr>
              <p:cNvPr id="10" name="内容占位符 1"/>
              <p:cNvSpPr txBox="1">
                <a:spLocks noRot="1" noChangeAspect="1" noMove="1" noResize="1" noEditPoints="1" noAdjustHandles="1" noChangeArrowheads="1" noChangeShapeType="1" noTextEdit="1"/>
              </p:cNvSpPr>
              <p:nvPr/>
            </p:nvSpPr>
            <p:spPr bwMode="auto">
              <a:xfrm>
                <a:off x="357703" y="4092357"/>
                <a:ext cx="11471856" cy="1930465"/>
              </a:xfrm>
              <a:prstGeom prst="rect">
                <a:avLst/>
              </a:prstGeom>
              <a:blipFill rotWithShape="1">
                <a:blip r:embed="rId3"/>
                <a:stretch>
                  <a:fillRect l="-2" t="-22" r="1" b="-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60854" y="1178168"/>
            <a:ext cx="11485848" cy="1684244"/>
          </a:xfrm>
        </p:spPr>
        <p:txBody>
          <a:bodyPr/>
          <a:lstStyle/>
          <a:p>
            <a:pPr indent="720725"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利用欧姆定律解决复杂的串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并联电路问题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一般根据题意将复杂电路简化为基本的串联电路或并联电路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可以画出等效电路图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再利用欧姆定律解决问题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值得注意的是在此类问题中经常需要结合串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并联电路中电流或电压的规律进行求解</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方法技巧.eps" descr="id:2147489592;FounderCES"/>
          <p:cNvPicPr/>
          <p:nvPr/>
        </p:nvPicPr>
        <p:blipFill>
          <a:blip r:embed="rId2"/>
          <a:stretch>
            <a:fillRect/>
          </a:stretch>
        </p:blipFill>
        <p:spPr>
          <a:xfrm>
            <a:off x="369734" y="836712"/>
            <a:ext cx="1682034" cy="493138"/>
          </a:xfrm>
          <a:prstGeom prst="rect">
            <a:avLst/>
          </a:prstGeom>
        </p:spPr>
      </p:pic>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5008230"/>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）利用本实验器材还能完成下列哪个实验</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填序号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探究电流与电阻的关系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探究电流与电压的关系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75.jpg" descr="id:2147492743;FounderCES"/>
          <p:cNvPicPr/>
          <p:nvPr/>
        </p:nvPicPr>
        <p:blipFill>
          <a:blip r:embed="rId2"/>
          <a:stretch>
            <a:fillRect/>
          </a:stretch>
        </p:blipFill>
        <p:spPr>
          <a:xfrm>
            <a:off x="4561766" y="1692990"/>
            <a:ext cx="2753207" cy="1873335"/>
          </a:xfrm>
          <a:prstGeom prst="rect">
            <a:avLst/>
          </a:prstGeom>
        </p:spPr>
      </p:pic>
      <p:sp>
        <p:nvSpPr>
          <p:cNvPr id="7" name="矩形 6"/>
          <p:cNvSpPr/>
          <p:nvPr/>
        </p:nvSpPr>
        <p:spPr>
          <a:xfrm>
            <a:off x="5457912" y="3533509"/>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1" name="矩形 10"/>
          <p:cNvSpPr/>
          <p:nvPr/>
        </p:nvSpPr>
        <p:spPr>
          <a:xfrm>
            <a:off x="5007836" y="3983587"/>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13" name="矩形 12"/>
          <p:cNvSpPr/>
          <p:nvPr/>
        </p:nvSpPr>
        <p:spPr>
          <a:xfrm>
            <a:off x="6500878" y="731023"/>
            <a:ext cx="389850" cy="461665"/>
          </a:xfrm>
          <a:prstGeom prst="rect">
            <a:avLst/>
          </a:prstGeom>
        </p:spPr>
        <p:txBody>
          <a:bodyPr wrap="none">
            <a:spAutoFit/>
          </a:bodyPr>
          <a:lstStyle/>
          <a:p>
            <a:r>
              <a:rPr lang="en-US" altLang="zh-CN" sz="2400"/>
              <a:t>B</a:t>
            </a:r>
            <a:endParaRPr lang="zh-CN" altLang="en-US"/>
          </a:p>
        </p:txBody>
      </p:sp>
      <p:sp>
        <p:nvSpPr>
          <p:cNvPr id="14" name="内容占位符 1"/>
          <p:cNvSpPr txBox="1"/>
          <p:nvPr/>
        </p:nvSpPr>
        <p:spPr bwMode="auto">
          <a:xfrm>
            <a:off x="343711" y="54638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根据现有的实验器材，通过调节滑动变阻器可以多次改变定值电阻的电压和电流，因此还可以做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探究电流与电压的关系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49197"/>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）另一位同学小林根据自己的实验数据绘制出定值电阻和小灯泡的</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图像如图丁所示，试分析图像中</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三点电阻最大的是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gyc377m.jpg" descr="id:2147492764;FounderCES"/>
          <p:cNvPicPr/>
          <p:nvPr/>
        </p:nvPicPr>
        <p:blipFill>
          <a:blip r:embed="rId2"/>
          <a:stretch>
            <a:fillRect/>
          </a:stretch>
        </p:blipFill>
        <p:spPr>
          <a:xfrm>
            <a:off x="5231110" y="2391917"/>
            <a:ext cx="1728192" cy="1752533"/>
          </a:xfrm>
          <a:prstGeom prst="rect">
            <a:avLst/>
          </a:prstGeom>
        </p:spPr>
      </p:pic>
      <p:sp>
        <p:nvSpPr>
          <p:cNvPr id="10" name="矩形 9"/>
          <p:cNvSpPr/>
          <p:nvPr/>
        </p:nvSpPr>
        <p:spPr>
          <a:xfrm>
            <a:off x="5806157" y="396864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丁</a:t>
            </a:r>
            <a:endParaRPr lang="zh-CN" altLang="zh-CN" sz="1200" b="0">
              <a:solidFill>
                <a:srgbClr val="000000"/>
              </a:solidFill>
              <a:cs typeface="Times New Roman" panose="02020603050405020304" pitchFamily="18" charset="0"/>
            </a:endParaRPr>
          </a:p>
        </p:txBody>
      </p:sp>
      <p:sp>
        <p:nvSpPr>
          <p:cNvPr id="11" name="矩形 10"/>
          <p:cNvSpPr/>
          <p:nvPr/>
        </p:nvSpPr>
        <p:spPr>
          <a:xfrm>
            <a:off x="5307170" y="4408141"/>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4" name="矩形 3"/>
          <p:cNvSpPr/>
          <p:nvPr/>
        </p:nvSpPr>
        <p:spPr>
          <a:xfrm>
            <a:off x="7094280" y="1663682"/>
            <a:ext cx="389850" cy="579967"/>
          </a:xfrm>
          <a:prstGeom prst="rect">
            <a:avLst/>
          </a:prstGeom>
        </p:spPr>
        <p:txBody>
          <a:bodyPr wrap="none">
            <a:spAutoFit/>
          </a:bodyPr>
          <a:lstStyle/>
          <a:p>
            <a:pPr algn="just">
              <a:lnSpc>
                <a:spcPct val="150000"/>
              </a:lnSpc>
              <a:spcAft>
                <a:spcPts val="0"/>
              </a:spcAft>
              <a:tabLst>
                <a:tab pos="6210935" algn="l"/>
              </a:tabLst>
            </a:pPr>
            <a:r>
              <a:rPr lang="en-US" altLang="zh-CN" sz="2400" i="1">
                <a:cs typeface="Times New Roman" panose="02020603050405020304" pitchFamily="18" charset="0"/>
              </a:rPr>
              <a:t>B</a:t>
            </a:r>
            <a:endParaRPr lang="zh-CN" altLang="zh-CN" sz="1200">
              <a:solidFill>
                <a:srgbClr val="000000"/>
              </a:solidFill>
              <a:cs typeface="Times New Roman" panose="02020603050405020304" pitchFamily="18" charset="0"/>
            </a:endParaRPr>
          </a:p>
        </p:txBody>
      </p:sp>
      <mc:AlternateContent xmlns:mc="http://schemas.openxmlformats.org/markup-compatibility/2006" xmlns:a14="http://schemas.microsoft.com/office/drawing/2010/main">
        <mc:Choice Requires="a14">
          <p:sp>
            <p:nvSpPr>
              <p:cNvPr id="8" name="内容占位符 1"/>
              <p:cNvSpPr txBox="1"/>
              <p:nvPr/>
            </p:nvSpPr>
            <p:spPr bwMode="auto">
              <a:xfrm>
                <a:off x="360854" y="4912197"/>
                <a:ext cx="11485848" cy="82105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由图像可知，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点电压值高而电流值小，根据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点的电阻最大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Choice>
        <mc:Fallback xmlns="">
          <p:sp>
            <p:nvSpPr>
              <p:cNvPr id="8" name="内容占位符 1"/>
              <p:cNvSpPr txBox="1">
                <a:spLocks noRot="1" noChangeAspect="1" noMove="1" noResize="1" noEditPoints="1" noAdjustHandles="1" noChangeArrowheads="1" noChangeShapeType="1" noTextEdit="1"/>
              </p:cNvSpPr>
              <p:nvPr/>
            </p:nvSpPr>
            <p:spPr bwMode="auto">
              <a:xfrm>
                <a:off x="360854" y="4912197"/>
                <a:ext cx="11485848" cy="821059"/>
              </a:xfrm>
              <a:prstGeom prst="rect">
                <a:avLst/>
              </a:prstGeom>
              <a:blipFill rotWithShape="1">
                <a:blip r:embed="rId3"/>
                <a:stretch>
                  <a:fillRect l="-2" t="-57" r="1" b="-56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5008230"/>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如图甲所示是测量小灯泡在不同电压下电阻的实验电路图（</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小灯泡正常发光时的电压为</a:t>
            </a:r>
            <a:r>
              <a:rPr lang="en-US" altLang="zh-CN">
                <a:solidFill>
                  <a:srgbClr val="000000"/>
                </a:solidFill>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）小明按电路图连接实物，刚接上最后一根导线，看到电流表的指针立刻有偏转</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若电路连线正确，造成这种异常现象的原因是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303.jpg" descr="id:2147492771;FounderCES"/>
          <p:cNvPicPr/>
          <p:nvPr/>
        </p:nvPicPr>
        <p:blipFill>
          <a:blip r:embed="rId2"/>
          <a:stretch>
            <a:fillRect/>
          </a:stretch>
        </p:blipFill>
        <p:spPr>
          <a:xfrm>
            <a:off x="1774726" y="1789415"/>
            <a:ext cx="1857782" cy="1514153"/>
          </a:xfrm>
          <a:prstGeom prst="rect">
            <a:avLst/>
          </a:prstGeom>
        </p:spPr>
      </p:pic>
      <p:pic>
        <p:nvPicPr>
          <p:cNvPr id="4" name="gh304.jpg" descr="id:2147492778;FounderCES"/>
          <p:cNvPicPr/>
          <p:nvPr/>
        </p:nvPicPr>
        <p:blipFill>
          <a:blip r:embed="rId3"/>
          <a:stretch>
            <a:fillRect/>
          </a:stretch>
        </p:blipFill>
        <p:spPr>
          <a:xfrm>
            <a:off x="5102736" y="1774254"/>
            <a:ext cx="2152841" cy="1625863"/>
          </a:xfrm>
          <a:prstGeom prst="rect">
            <a:avLst/>
          </a:prstGeom>
        </p:spPr>
      </p:pic>
      <p:pic>
        <p:nvPicPr>
          <p:cNvPr id="5" name="gh305.jpg" descr="id:2147492785;FounderCES"/>
          <p:cNvPicPr/>
          <p:nvPr/>
        </p:nvPicPr>
        <p:blipFill>
          <a:blip r:embed="rId4"/>
          <a:stretch>
            <a:fillRect/>
          </a:stretch>
        </p:blipFill>
        <p:spPr>
          <a:xfrm>
            <a:off x="8501228" y="1774254"/>
            <a:ext cx="2038703" cy="1607649"/>
          </a:xfrm>
          <a:prstGeom prst="rect">
            <a:avLst/>
          </a:prstGeom>
        </p:spPr>
      </p:pic>
      <p:sp>
        <p:nvSpPr>
          <p:cNvPr id="7" name="矩形 6"/>
          <p:cNvSpPr/>
          <p:nvPr/>
        </p:nvSpPr>
        <p:spPr>
          <a:xfrm>
            <a:off x="2422798" y="330356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9" name="矩形 8"/>
          <p:cNvSpPr/>
          <p:nvPr/>
        </p:nvSpPr>
        <p:spPr>
          <a:xfrm>
            <a:off x="5932133" y="330356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1" name="矩形 10"/>
          <p:cNvSpPr/>
          <p:nvPr/>
        </p:nvSpPr>
        <p:spPr>
          <a:xfrm>
            <a:off x="9224769" y="330356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3" name="矩形 12"/>
          <p:cNvSpPr/>
          <p:nvPr/>
        </p:nvSpPr>
        <p:spPr>
          <a:xfrm>
            <a:off x="5461366" y="3877534"/>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8" name="矩形 7"/>
          <p:cNvSpPr/>
          <p:nvPr/>
        </p:nvSpPr>
        <p:spPr>
          <a:xfrm>
            <a:off x="6527254" y="5066928"/>
            <a:ext cx="3278462" cy="461665"/>
          </a:xfrm>
          <a:prstGeom prst="rect">
            <a:avLst/>
          </a:prstGeom>
        </p:spPr>
        <p:txBody>
          <a:bodyPr wrap="none">
            <a:spAutoFit/>
          </a:bodyPr>
          <a:lstStyle/>
          <a:p>
            <a:r>
              <a:rPr lang="zh-CN" altLang="zh-CN" sz="2400">
                <a:cs typeface="Times New Roman" panose="02020603050405020304" pitchFamily="18" charset="0"/>
              </a:rPr>
              <a:t>开关没有处于断开状态</a:t>
            </a:r>
            <a:endParaRPr lang="zh-CN" altLang="en-US"/>
          </a:p>
        </p:txBody>
      </p:sp>
      <p:sp>
        <p:nvSpPr>
          <p:cNvPr id="12" name="内容占位符 1"/>
          <p:cNvSpPr txBox="1"/>
          <p:nvPr/>
        </p:nvSpPr>
        <p:spPr bwMode="auto">
          <a:xfrm>
            <a:off x="360854" y="5463808"/>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连接电路中，开关没有处于断开状态，刚接上最后一根导线，电路中有电流通过，电流表的指针偏转</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）实验中，调节滑动变阻器，分别记录电压表和电流表的示数如表所示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次测量对应的电压表和电流表示数如图乙所示，此时小灯泡两端的电压是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，通过它的电流是</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2" y="1404182"/>
          <a:ext cx="11233247" cy="1448754"/>
        </p:xfrm>
        <a:graphic>
          <a:graphicData uri="http://schemas.openxmlformats.org/drawingml/2006/table">
            <a:tbl>
              <a:tblPr firstRow="1" firstCol="1" bandRow="1"/>
              <a:tblGrid>
                <a:gridCol w="2808312">
                  <a:extLst>
                    <a:ext uri="{9D8B030D-6E8A-4147-A177-3AD203B41FA5}">
                      <a16:colId xmlns:a16="http://schemas.microsoft.com/office/drawing/2014/main" val="20000"/>
                    </a:ext>
                  </a:extLst>
                </a:gridCol>
                <a:gridCol w="1684987">
                  <a:extLst>
                    <a:ext uri="{9D8B030D-6E8A-4147-A177-3AD203B41FA5}">
                      <a16:colId xmlns:a16="http://schemas.microsoft.com/office/drawing/2014/main" val="20001"/>
                    </a:ext>
                  </a:extLst>
                </a:gridCol>
                <a:gridCol w="1684987">
                  <a:extLst>
                    <a:ext uri="{9D8B030D-6E8A-4147-A177-3AD203B41FA5}">
                      <a16:colId xmlns:a16="http://schemas.microsoft.com/office/drawing/2014/main" val="20002"/>
                    </a:ext>
                  </a:extLst>
                </a:gridCol>
                <a:gridCol w="1684987">
                  <a:extLst>
                    <a:ext uri="{9D8B030D-6E8A-4147-A177-3AD203B41FA5}">
                      <a16:colId xmlns:a16="http://schemas.microsoft.com/office/drawing/2014/main" val="20003"/>
                    </a:ext>
                  </a:extLst>
                </a:gridCol>
                <a:gridCol w="1684987">
                  <a:extLst>
                    <a:ext uri="{9D8B030D-6E8A-4147-A177-3AD203B41FA5}">
                      <a16:colId xmlns:a16="http://schemas.microsoft.com/office/drawing/2014/main" val="20004"/>
                    </a:ext>
                  </a:extLst>
                </a:gridCol>
                <a:gridCol w="1684987">
                  <a:extLst>
                    <a:ext uri="{9D8B030D-6E8A-4147-A177-3AD203B41FA5}">
                      <a16:colId xmlns:a16="http://schemas.microsoft.com/office/drawing/2014/main" val="20005"/>
                    </a:ext>
                  </a:extLst>
                </a:gridCol>
              </a:tblGrid>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测量次序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0.18</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5" name="gh304.jpg" descr="id:2147492778;FounderCES"/>
          <p:cNvPicPr/>
          <p:nvPr/>
        </p:nvPicPr>
        <p:blipFill>
          <a:blip r:embed="rId2"/>
          <a:stretch>
            <a:fillRect/>
          </a:stretch>
        </p:blipFill>
        <p:spPr>
          <a:xfrm>
            <a:off x="5102736" y="4131750"/>
            <a:ext cx="2152841" cy="1625863"/>
          </a:xfrm>
          <a:prstGeom prst="rect">
            <a:avLst/>
          </a:prstGeom>
        </p:spPr>
      </p:pic>
      <p:sp>
        <p:nvSpPr>
          <p:cNvPr id="8" name="矩形 7"/>
          <p:cNvSpPr/>
          <p:nvPr/>
        </p:nvSpPr>
        <p:spPr>
          <a:xfrm>
            <a:off x="5932133" y="566106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0" name="矩形 9"/>
          <p:cNvSpPr/>
          <p:nvPr/>
        </p:nvSpPr>
        <p:spPr>
          <a:xfrm>
            <a:off x="5391120" y="5949280"/>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533006" y="3613108"/>
            <a:ext cx="569387" cy="461665"/>
          </a:xfrm>
          <a:prstGeom prst="rect">
            <a:avLst/>
          </a:prstGeom>
        </p:spPr>
        <p:txBody>
          <a:bodyPr wrap="none">
            <a:spAutoFit/>
          </a:bodyPr>
          <a:lstStyle/>
          <a:p>
            <a:r>
              <a:rPr lang="en-US" altLang="zh-CN" sz="2400"/>
              <a:t>0.6</a:t>
            </a:r>
            <a:endParaRPr lang="zh-CN" altLang="en-US"/>
          </a:p>
        </p:txBody>
      </p:sp>
      <p:sp>
        <p:nvSpPr>
          <p:cNvPr id="9" name="矩形 8"/>
          <p:cNvSpPr/>
          <p:nvPr/>
        </p:nvSpPr>
        <p:spPr>
          <a:xfrm>
            <a:off x="3934966" y="3621899"/>
            <a:ext cx="723275" cy="461665"/>
          </a:xfrm>
          <a:prstGeom prst="rect">
            <a:avLst/>
          </a:prstGeom>
        </p:spPr>
        <p:txBody>
          <a:bodyPr wrap="none">
            <a:spAutoFit/>
          </a:bodyPr>
          <a:lstStyle/>
          <a:p>
            <a:r>
              <a:rPr lang="en-US" altLang="zh-CN" sz="2400"/>
              <a:t>0.22</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4895"/>
            <a:ext cx="11485848" cy="1684244"/>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根据图乙可知，电压表的测量范围为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，分度值为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，故小灯泡两端电压为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；电流表使用的测量范围是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，分度值为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，故通过小灯泡的电流为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h304.jpg" descr="id:2147492778;FounderCES"/>
          <p:cNvPicPr/>
          <p:nvPr/>
        </p:nvPicPr>
        <p:blipFill>
          <a:blip r:embed="rId2"/>
          <a:stretch>
            <a:fillRect/>
          </a:stretch>
        </p:blipFill>
        <p:spPr>
          <a:xfrm>
            <a:off x="5022991" y="3127249"/>
            <a:ext cx="2152841" cy="1625863"/>
          </a:xfrm>
          <a:prstGeom prst="rect">
            <a:avLst/>
          </a:prstGeom>
        </p:spPr>
      </p:pic>
      <p:sp>
        <p:nvSpPr>
          <p:cNvPr id="5" name="矩形 4"/>
          <p:cNvSpPr/>
          <p:nvPr/>
        </p:nvSpPr>
        <p:spPr>
          <a:xfrm>
            <a:off x="5852388" y="4656563"/>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6" name="矩形 5"/>
          <p:cNvSpPr/>
          <p:nvPr/>
        </p:nvSpPr>
        <p:spPr>
          <a:xfrm>
            <a:off x="5311375" y="5160044"/>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576248"/>
          </a:xfrm>
        </p:spPr>
        <p:txBody>
          <a:bodyPr/>
          <a:lstStyle/>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小灯泡正常发光时的电阻是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2" y="1278750"/>
          <a:ext cx="11233247" cy="1448754"/>
        </p:xfrm>
        <a:graphic>
          <a:graphicData uri="http://schemas.openxmlformats.org/drawingml/2006/table">
            <a:tbl>
              <a:tblPr firstRow="1" firstCol="1" bandRow="1"/>
              <a:tblGrid>
                <a:gridCol w="2808312">
                  <a:extLst>
                    <a:ext uri="{9D8B030D-6E8A-4147-A177-3AD203B41FA5}">
                      <a16:colId xmlns:a16="http://schemas.microsoft.com/office/drawing/2014/main" val="20000"/>
                    </a:ext>
                  </a:extLst>
                </a:gridCol>
                <a:gridCol w="1684987">
                  <a:extLst>
                    <a:ext uri="{9D8B030D-6E8A-4147-A177-3AD203B41FA5}">
                      <a16:colId xmlns:a16="http://schemas.microsoft.com/office/drawing/2014/main" val="20001"/>
                    </a:ext>
                  </a:extLst>
                </a:gridCol>
                <a:gridCol w="1684987">
                  <a:extLst>
                    <a:ext uri="{9D8B030D-6E8A-4147-A177-3AD203B41FA5}">
                      <a16:colId xmlns:a16="http://schemas.microsoft.com/office/drawing/2014/main" val="20002"/>
                    </a:ext>
                  </a:extLst>
                </a:gridCol>
                <a:gridCol w="1684987">
                  <a:extLst>
                    <a:ext uri="{9D8B030D-6E8A-4147-A177-3AD203B41FA5}">
                      <a16:colId xmlns:a16="http://schemas.microsoft.com/office/drawing/2014/main" val="20003"/>
                    </a:ext>
                  </a:extLst>
                </a:gridCol>
                <a:gridCol w="1684987">
                  <a:extLst>
                    <a:ext uri="{9D8B030D-6E8A-4147-A177-3AD203B41FA5}">
                      <a16:colId xmlns:a16="http://schemas.microsoft.com/office/drawing/2014/main" val="20004"/>
                    </a:ext>
                  </a:extLst>
                </a:gridCol>
                <a:gridCol w="1684987">
                  <a:extLst>
                    <a:ext uri="{9D8B030D-6E8A-4147-A177-3AD203B41FA5}">
                      <a16:colId xmlns:a16="http://schemas.microsoft.com/office/drawing/2014/main" val="20005"/>
                    </a:ext>
                  </a:extLst>
                </a:gridCol>
              </a:tblGrid>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测量次序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0.18</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4" name="gh303.jpg" descr="id:2147492771;FounderCES"/>
          <p:cNvPicPr/>
          <p:nvPr/>
        </p:nvPicPr>
        <p:blipFill>
          <a:blip r:embed="rId2"/>
          <a:stretch>
            <a:fillRect/>
          </a:stretch>
        </p:blipFill>
        <p:spPr>
          <a:xfrm>
            <a:off x="1600952" y="2994783"/>
            <a:ext cx="1857782" cy="1514153"/>
          </a:xfrm>
          <a:prstGeom prst="rect">
            <a:avLst/>
          </a:prstGeom>
        </p:spPr>
      </p:pic>
      <p:pic>
        <p:nvPicPr>
          <p:cNvPr id="5" name="gh304.jpg" descr="id:2147492778;FounderCES"/>
          <p:cNvPicPr/>
          <p:nvPr/>
        </p:nvPicPr>
        <p:blipFill>
          <a:blip r:embed="rId3"/>
          <a:stretch>
            <a:fillRect/>
          </a:stretch>
        </p:blipFill>
        <p:spPr>
          <a:xfrm>
            <a:off x="4928962" y="2979622"/>
            <a:ext cx="2152841" cy="1625863"/>
          </a:xfrm>
          <a:prstGeom prst="rect">
            <a:avLst/>
          </a:prstGeom>
        </p:spPr>
      </p:pic>
      <p:pic>
        <p:nvPicPr>
          <p:cNvPr id="6" name="gh305.jpg" descr="id:2147492785;FounderCES"/>
          <p:cNvPicPr/>
          <p:nvPr/>
        </p:nvPicPr>
        <p:blipFill>
          <a:blip r:embed="rId4"/>
          <a:stretch>
            <a:fillRect/>
          </a:stretch>
        </p:blipFill>
        <p:spPr>
          <a:xfrm>
            <a:off x="8327454" y="2979622"/>
            <a:ext cx="2038703" cy="1607649"/>
          </a:xfrm>
          <a:prstGeom prst="rect">
            <a:avLst/>
          </a:prstGeom>
        </p:spPr>
      </p:pic>
      <p:sp>
        <p:nvSpPr>
          <p:cNvPr id="7" name="矩形 6"/>
          <p:cNvSpPr/>
          <p:nvPr/>
        </p:nvSpPr>
        <p:spPr>
          <a:xfrm>
            <a:off x="2249024" y="450893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8" name="矩形 7"/>
          <p:cNvSpPr/>
          <p:nvPr/>
        </p:nvSpPr>
        <p:spPr>
          <a:xfrm>
            <a:off x="5758359" y="450893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9" name="矩形 8"/>
          <p:cNvSpPr/>
          <p:nvPr/>
        </p:nvSpPr>
        <p:spPr>
          <a:xfrm>
            <a:off x="9050995" y="450893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0" name="矩形 9"/>
          <p:cNvSpPr/>
          <p:nvPr/>
        </p:nvSpPr>
        <p:spPr>
          <a:xfrm>
            <a:off x="5287592" y="4902792"/>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13" name="矩形 12"/>
          <p:cNvSpPr/>
          <p:nvPr/>
        </p:nvSpPr>
        <p:spPr>
          <a:xfrm>
            <a:off x="4576630" y="716771"/>
            <a:ext cx="338554" cy="461665"/>
          </a:xfrm>
          <a:prstGeom prst="rect">
            <a:avLst/>
          </a:prstGeom>
        </p:spPr>
        <p:txBody>
          <a:bodyPr wrap="none">
            <a:spAutoFit/>
          </a:bodyPr>
          <a:lstStyle/>
          <a:p>
            <a:r>
              <a:rPr lang="en-US" altLang="zh-CN" sz="2400"/>
              <a:t>5</a:t>
            </a:r>
            <a:endParaRPr lang="zh-CN" altLang="en-US"/>
          </a:p>
        </p:txBody>
      </p:sp>
      <mc:AlternateContent xmlns:mc="http://schemas.openxmlformats.org/markup-compatibility/2006" xmlns:a14="http://schemas.microsoft.com/office/drawing/2010/main">
        <mc:Choice Requires="a14">
          <p:sp>
            <p:nvSpPr>
              <p:cNvPr id="14" name="内容占位符 1"/>
              <p:cNvSpPr txBox="1"/>
              <p:nvPr/>
            </p:nvSpPr>
            <p:spPr bwMode="auto">
              <a:xfrm>
                <a:off x="360854" y="5259520"/>
                <a:ext cx="11485848" cy="130901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小灯泡正常发光时的电压为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次实验可知小灯泡正常发光时的电流</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，小灯泡正常发光时的电阻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14" name="内容占位符 1"/>
              <p:cNvSpPr txBox="1">
                <a:spLocks noRot="1" noChangeAspect="1" noMove="1" noResize="1" noEditPoints="1" noAdjustHandles="1" noChangeArrowheads="1" noChangeShapeType="1" noTextEdit="1"/>
              </p:cNvSpPr>
              <p:nvPr/>
            </p:nvSpPr>
            <p:spPr bwMode="auto">
              <a:xfrm>
                <a:off x="360854" y="5259520"/>
                <a:ext cx="11485848" cy="1309013"/>
              </a:xfrm>
              <a:prstGeom prst="rect">
                <a:avLst/>
              </a:prstGeom>
              <a:blipFill rotWithShape="1">
                <a:blip r:embed="rId5"/>
                <a:stretch>
                  <a:fillRect l="-2" t="-34" r="1" b="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次测量中，小灯泡不发光，小明断定是灯丝断了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这个判断是</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）的，理由是</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a:t>
            </a:r>
          </a:p>
          <a:p>
            <a:pPr hangingPunct="0">
              <a:spcAft>
                <a:spcPts val="0"/>
              </a:spcAft>
              <a:tabLst>
                <a:tab pos="6210935" algn="l"/>
              </a:tabLst>
            </a:pP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2" y="2484302"/>
          <a:ext cx="11233247" cy="1448754"/>
        </p:xfrm>
        <a:graphic>
          <a:graphicData uri="http://schemas.openxmlformats.org/drawingml/2006/table">
            <a:tbl>
              <a:tblPr firstRow="1" firstCol="1" bandRow="1"/>
              <a:tblGrid>
                <a:gridCol w="2808312">
                  <a:extLst>
                    <a:ext uri="{9D8B030D-6E8A-4147-A177-3AD203B41FA5}">
                      <a16:colId xmlns:a16="http://schemas.microsoft.com/office/drawing/2014/main" val="20000"/>
                    </a:ext>
                  </a:extLst>
                </a:gridCol>
                <a:gridCol w="1684987">
                  <a:extLst>
                    <a:ext uri="{9D8B030D-6E8A-4147-A177-3AD203B41FA5}">
                      <a16:colId xmlns:a16="http://schemas.microsoft.com/office/drawing/2014/main" val="20001"/>
                    </a:ext>
                  </a:extLst>
                </a:gridCol>
                <a:gridCol w="1684987">
                  <a:extLst>
                    <a:ext uri="{9D8B030D-6E8A-4147-A177-3AD203B41FA5}">
                      <a16:colId xmlns:a16="http://schemas.microsoft.com/office/drawing/2014/main" val="20002"/>
                    </a:ext>
                  </a:extLst>
                </a:gridCol>
                <a:gridCol w="1684987">
                  <a:extLst>
                    <a:ext uri="{9D8B030D-6E8A-4147-A177-3AD203B41FA5}">
                      <a16:colId xmlns:a16="http://schemas.microsoft.com/office/drawing/2014/main" val="20003"/>
                    </a:ext>
                  </a:extLst>
                </a:gridCol>
                <a:gridCol w="1684987">
                  <a:extLst>
                    <a:ext uri="{9D8B030D-6E8A-4147-A177-3AD203B41FA5}">
                      <a16:colId xmlns:a16="http://schemas.microsoft.com/office/drawing/2014/main" val="20004"/>
                    </a:ext>
                  </a:extLst>
                </a:gridCol>
                <a:gridCol w="1684987">
                  <a:extLst>
                    <a:ext uri="{9D8B030D-6E8A-4147-A177-3AD203B41FA5}">
                      <a16:colId xmlns:a16="http://schemas.microsoft.com/office/drawing/2014/main" val="20005"/>
                    </a:ext>
                  </a:extLst>
                </a:gridCol>
              </a:tblGrid>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测量次序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0.18</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4" name="gh303.jpg" descr="id:2147492771;FounderCES"/>
          <p:cNvPicPr/>
          <p:nvPr/>
        </p:nvPicPr>
        <p:blipFill>
          <a:blip r:embed="rId2"/>
          <a:stretch>
            <a:fillRect/>
          </a:stretch>
        </p:blipFill>
        <p:spPr>
          <a:xfrm>
            <a:off x="1744968" y="4198594"/>
            <a:ext cx="1857782" cy="1514153"/>
          </a:xfrm>
          <a:prstGeom prst="rect">
            <a:avLst/>
          </a:prstGeom>
        </p:spPr>
      </p:pic>
      <p:pic>
        <p:nvPicPr>
          <p:cNvPr id="5" name="gh304.jpg" descr="id:2147492778;FounderCES"/>
          <p:cNvPicPr/>
          <p:nvPr/>
        </p:nvPicPr>
        <p:blipFill>
          <a:blip r:embed="rId3"/>
          <a:stretch>
            <a:fillRect/>
          </a:stretch>
        </p:blipFill>
        <p:spPr>
          <a:xfrm>
            <a:off x="5072978" y="4183433"/>
            <a:ext cx="2152841" cy="1625863"/>
          </a:xfrm>
          <a:prstGeom prst="rect">
            <a:avLst/>
          </a:prstGeom>
        </p:spPr>
      </p:pic>
      <p:pic>
        <p:nvPicPr>
          <p:cNvPr id="6" name="gh305.jpg" descr="id:2147492785;FounderCES"/>
          <p:cNvPicPr/>
          <p:nvPr/>
        </p:nvPicPr>
        <p:blipFill>
          <a:blip r:embed="rId4"/>
          <a:stretch>
            <a:fillRect/>
          </a:stretch>
        </p:blipFill>
        <p:spPr>
          <a:xfrm>
            <a:off x="8471470" y="4183433"/>
            <a:ext cx="2038703" cy="1607649"/>
          </a:xfrm>
          <a:prstGeom prst="rect">
            <a:avLst/>
          </a:prstGeom>
        </p:spPr>
      </p:pic>
      <p:sp>
        <p:nvSpPr>
          <p:cNvPr id="7" name="矩形 6"/>
          <p:cNvSpPr/>
          <p:nvPr/>
        </p:nvSpPr>
        <p:spPr>
          <a:xfrm>
            <a:off x="2393040" y="571274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8" name="矩形 7"/>
          <p:cNvSpPr/>
          <p:nvPr/>
        </p:nvSpPr>
        <p:spPr>
          <a:xfrm>
            <a:off x="5902375" y="571274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9" name="矩形 8"/>
          <p:cNvSpPr/>
          <p:nvPr/>
        </p:nvSpPr>
        <p:spPr>
          <a:xfrm>
            <a:off x="9195011" y="571274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0" name="矩形 9"/>
          <p:cNvSpPr/>
          <p:nvPr/>
        </p:nvSpPr>
        <p:spPr>
          <a:xfrm>
            <a:off x="5431608" y="6093296"/>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12" name="矩形 11"/>
          <p:cNvSpPr/>
          <p:nvPr/>
        </p:nvSpPr>
        <p:spPr>
          <a:xfrm>
            <a:off x="4078982" y="1228868"/>
            <a:ext cx="7750577" cy="576248"/>
          </a:xfrm>
          <a:prstGeom prst="rect">
            <a:avLst/>
          </a:prstGeom>
        </p:spPr>
        <p:txBody>
          <a:bodyPr wrap="square">
            <a:spAutoFit/>
          </a:bodyPr>
          <a:lstStyle/>
          <a:p>
            <a:pPr algn="just">
              <a:lnSpc>
                <a:spcPct val="150000"/>
              </a:lnSpc>
              <a:spcAft>
                <a:spcPts val="0"/>
              </a:spcAft>
              <a:tabLst>
                <a:tab pos="6210935" algn="l"/>
              </a:tabLst>
            </a:pPr>
            <a:r>
              <a:rPr lang="zh-CN" altLang="zh-CN" sz="2400">
                <a:cs typeface="Times New Roman" panose="02020603050405020304" pitchFamily="18" charset="0"/>
              </a:rPr>
              <a:t>　如果灯丝断了，整个电路断路，则电流表无示数，电</a:t>
            </a:r>
            <a:endParaRPr lang="zh-CN" altLang="zh-CN" sz="1200">
              <a:solidFill>
                <a:srgbClr val="000000"/>
              </a:solidFill>
              <a:cs typeface="Times New Roman" panose="02020603050405020304" pitchFamily="18" charset="0"/>
            </a:endParaRPr>
          </a:p>
        </p:txBody>
      </p:sp>
      <p:sp>
        <p:nvSpPr>
          <p:cNvPr id="15" name="矩形 14"/>
          <p:cNvSpPr/>
          <p:nvPr/>
        </p:nvSpPr>
        <p:spPr>
          <a:xfrm>
            <a:off x="9671473" y="853362"/>
            <a:ext cx="803425" cy="461665"/>
          </a:xfrm>
          <a:prstGeom prst="rect">
            <a:avLst/>
          </a:prstGeom>
        </p:spPr>
        <p:txBody>
          <a:bodyPr wrap="none">
            <a:spAutoFit/>
          </a:bodyPr>
          <a:lstStyle/>
          <a:p>
            <a:r>
              <a:rPr lang="zh-CN" altLang="zh-CN" sz="2400">
                <a:cs typeface="Times New Roman" panose="02020603050405020304" pitchFamily="18" charset="0"/>
              </a:rPr>
              <a:t>错误</a:t>
            </a:r>
            <a:endParaRPr lang="zh-CN" altLang="en-US"/>
          </a:p>
        </p:txBody>
      </p:sp>
      <p:sp>
        <p:nvSpPr>
          <p:cNvPr id="17" name="矩形 16"/>
          <p:cNvSpPr/>
          <p:nvPr/>
        </p:nvSpPr>
        <p:spPr>
          <a:xfrm>
            <a:off x="478582" y="1938658"/>
            <a:ext cx="1731564" cy="461665"/>
          </a:xfrm>
          <a:prstGeom prst="rect">
            <a:avLst/>
          </a:prstGeom>
        </p:spPr>
        <p:txBody>
          <a:bodyPr wrap="none">
            <a:spAutoFit/>
          </a:bodyPr>
          <a:lstStyle/>
          <a:p>
            <a:r>
              <a:rPr lang="zh-CN" altLang="zh-CN" sz="2400">
                <a:cs typeface="Times New Roman" panose="02020603050405020304" pitchFamily="18" charset="0"/>
              </a:rPr>
              <a:t>压表有示数</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P spid="17" grpId="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45883"/>
            <a:ext cx="11485848" cy="1130246"/>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这个判断是错误的，理由是如果灯丝断了，整个电路断路，则电流表无示数，电压表有示数，小灯泡不发光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2" y="2216595"/>
          <a:ext cx="11233247" cy="1448754"/>
        </p:xfrm>
        <a:graphic>
          <a:graphicData uri="http://schemas.openxmlformats.org/drawingml/2006/table">
            <a:tbl>
              <a:tblPr firstRow="1" firstCol="1" bandRow="1"/>
              <a:tblGrid>
                <a:gridCol w="2808312">
                  <a:extLst>
                    <a:ext uri="{9D8B030D-6E8A-4147-A177-3AD203B41FA5}">
                      <a16:colId xmlns:a16="http://schemas.microsoft.com/office/drawing/2014/main" val="20000"/>
                    </a:ext>
                  </a:extLst>
                </a:gridCol>
                <a:gridCol w="1684987">
                  <a:extLst>
                    <a:ext uri="{9D8B030D-6E8A-4147-A177-3AD203B41FA5}">
                      <a16:colId xmlns:a16="http://schemas.microsoft.com/office/drawing/2014/main" val="20001"/>
                    </a:ext>
                  </a:extLst>
                </a:gridCol>
                <a:gridCol w="1684987">
                  <a:extLst>
                    <a:ext uri="{9D8B030D-6E8A-4147-A177-3AD203B41FA5}">
                      <a16:colId xmlns:a16="http://schemas.microsoft.com/office/drawing/2014/main" val="20002"/>
                    </a:ext>
                  </a:extLst>
                </a:gridCol>
                <a:gridCol w="1684987">
                  <a:extLst>
                    <a:ext uri="{9D8B030D-6E8A-4147-A177-3AD203B41FA5}">
                      <a16:colId xmlns:a16="http://schemas.microsoft.com/office/drawing/2014/main" val="20003"/>
                    </a:ext>
                  </a:extLst>
                </a:gridCol>
                <a:gridCol w="1684987">
                  <a:extLst>
                    <a:ext uri="{9D8B030D-6E8A-4147-A177-3AD203B41FA5}">
                      <a16:colId xmlns:a16="http://schemas.microsoft.com/office/drawing/2014/main" val="20004"/>
                    </a:ext>
                  </a:extLst>
                </a:gridCol>
                <a:gridCol w="1684987">
                  <a:extLst>
                    <a:ext uri="{9D8B030D-6E8A-4147-A177-3AD203B41FA5}">
                      <a16:colId xmlns:a16="http://schemas.microsoft.com/office/drawing/2014/main" val="20005"/>
                    </a:ext>
                  </a:extLst>
                </a:gridCol>
              </a:tblGrid>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测量次序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4" name="gh303.jpg" descr="id:2147492771;FounderCES"/>
          <p:cNvPicPr/>
          <p:nvPr/>
        </p:nvPicPr>
        <p:blipFill>
          <a:blip r:embed="rId2"/>
          <a:stretch>
            <a:fillRect/>
          </a:stretch>
        </p:blipFill>
        <p:spPr>
          <a:xfrm>
            <a:off x="1744968" y="3930887"/>
            <a:ext cx="1857782" cy="1514153"/>
          </a:xfrm>
          <a:prstGeom prst="rect">
            <a:avLst/>
          </a:prstGeom>
        </p:spPr>
      </p:pic>
      <p:pic>
        <p:nvPicPr>
          <p:cNvPr id="5" name="gh304.jpg" descr="id:2147492778;FounderCES"/>
          <p:cNvPicPr/>
          <p:nvPr/>
        </p:nvPicPr>
        <p:blipFill>
          <a:blip r:embed="rId3"/>
          <a:stretch>
            <a:fillRect/>
          </a:stretch>
        </p:blipFill>
        <p:spPr>
          <a:xfrm>
            <a:off x="5072978" y="3915726"/>
            <a:ext cx="2152841" cy="1625863"/>
          </a:xfrm>
          <a:prstGeom prst="rect">
            <a:avLst/>
          </a:prstGeom>
        </p:spPr>
      </p:pic>
      <p:pic>
        <p:nvPicPr>
          <p:cNvPr id="6" name="gh305.jpg" descr="id:2147492785;FounderCES"/>
          <p:cNvPicPr/>
          <p:nvPr/>
        </p:nvPicPr>
        <p:blipFill>
          <a:blip r:embed="rId4"/>
          <a:stretch>
            <a:fillRect/>
          </a:stretch>
        </p:blipFill>
        <p:spPr>
          <a:xfrm>
            <a:off x="8471470" y="3915726"/>
            <a:ext cx="2038703" cy="1607649"/>
          </a:xfrm>
          <a:prstGeom prst="rect">
            <a:avLst/>
          </a:prstGeom>
        </p:spPr>
      </p:pic>
      <p:sp>
        <p:nvSpPr>
          <p:cNvPr id="7" name="矩形 6"/>
          <p:cNvSpPr/>
          <p:nvPr/>
        </p:nvSpPr>
        <p:spPr>
          <a:xfrm>
            <a:off x="2393040" y="544504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8" name="矩形 7"/>
          <p:cNvSpPr/>
          <p:nvPr/>
        </p:nvSpPr>
        <p:spPr>
          <a:xfrm>
            <a:off x="5902375" y="544504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9" name="矩形 8"/>
          <p:cNvSpPr/>
          <p:nvPr/>
        </p:nvSpPr>
        <p:spPr>
          <a:xfrm>
            <a:off x="9195011" y="544504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0" name="矩形 9"/>
          <p:cNvSpPr/>
          <p:nvPr/>
        </p:nvSpPr>
        <p:spPr>
          <a:xfrm>
            <a:off x="5431102" y="5979117"/>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51548"/>
            <a:ext cx="11485848" cy="3900235"/>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江苏南京建邺区期末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用电压表和电流表测电阻的实验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）根据如图甲所示的电路图，用笔画线代替导线将图乙的实物图连接起来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78.jpg" descr="id:2147492800;FounderCES"/>
          <p:cNvPicPr/>
          <p:nvPr/>
        </p:nvPicPr>
        <p:blipFill>
          <a:blip r:embed="rId2"/>
          <a:stretch>
            <a:fillRect/>
          </a:stretch>
        </p:blipFill>
        <p:spPr>
          <a:xfrm>
            <a:off x="625293" y="2205537"/>
            <a:ext cx="1236001" cy="1333021"/>
          </a:xfrm>
          <a:prstGeom prst="rect">
            <a:avLst/>
          </a:prstGeom>
        </p:spPr>
      </p:pic>
      <p:pic>
        <p:nvPicPr>
          <p:cNvPr id="4" name="gyc379.jpg" descr="id:2147492807;FounderCES"/>
          <p:cNvPicPr/>
          <p:nvPr/>
        </p:nvPicPr>
        <p:blipFill>
          <a:blip r:embed="rId3"/>
          <a:stretch>
            <a:fillRect/>
          </a:stretch>
        </p:blipFill>
        <p:spPr>
          <a:xfrm>
            <a:off x="3116800" y="2092847"/>
            <a:ext cx="2485139" cy="1425999"/>
          </a:xfrm>
          <a:prstGeom prst="rect">
            <a:avLst/>
          </a:prstGeom>
        </p:spPr>
      </p:pic>
      <p:pic>
        <p:nvPicPr>
          <p:cNvPr id="5" name="gyc380.jpg" descr="id:2147492814;FounderCES"/>
          <p:cNvPicPr/>
          <p:nvPr/>
        </p:nvPicPr>
        <p:blipFill>
          <a:blip r:embed="rId4"/>
          <a:stretch>
            <a:fillRect/>
          </a:stretch>
        </p:blipFill>
        <p:spPr>
          <a:xfrm>
            <a:off x="6815286" y="1952369"/>
            <a:ext cx="1993974" cy="1566477"/>
          </a:xfrm>
          <a:prstGeom prst="rect">
            <a:avLst/>
          </a:prstGeom>
        </p:spPr>
      </p:pic>
      <p:pic>
        <p:nvPicPr>
          <p:cNvPr id="6" name="gyc381.jpg" descr="id:2147492821;FounderCES"/>
          <p:cNvPicPr/>
          <p:nvPr/>
        </p:nvPicPr>
        <p:blipFill>
          <a:blip r:embed="rId5"/>
          <a:stretch>
            <a:fillRect/>
          </a:stretch>
        </p:blipFill>
        <p:spPr>
          <a:xfrm>
            <a:off x="9695606" y="2178244"/>
            <a:ext cx="1776688" cy="1270362"/>
          </a:xfrm>
          <a:prstGeom prst="rect">
            <a:avLst/>
          </a:prstGeom>
        </p:spPr>
      </p:pic>
      <p:sp>
        <p:nvSpPr>
          <p:cNvPr id="8" name="矩形 7"/>
          <p:cNvSpPr/>
          <p:nvPr/>
        </p:nvSpPr>
        <p:spPr>
          <a:xfrm>
            <a:off x="996270" y="353855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0" name="矩形 9"/>
          <p:cNvSpPr/>
          <p:nvPr/>
        </p:nvSpPr>
        <p:spPr>
          <a:xfrm>
            <a:off x="4091267" y="3538558"/>
            <a:ext cx="494046" cy="576248"/>
          </a:xfrm>
          <a:prstGeom prst="rect">
            <a:avLst/>
          </a:prstGeom>
        </p:spPr>
        <p:txBody>
          <a:bodyPr wrap="squar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2" name="矩形 11"/>
          <p:cNvSpPr/>
          <p:nvPr/>
        </p:nvSpPr>
        <p:spPr>
          <a:xfrm>
            <a:off x="7463358" y="346213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4" name="矩形 13"/>
          <p:cNvSpPr/>
          <p:nvPr/>
        </p:nvSpPr>
        <p:spPr>
          <a:xfrm>
            <a:off x="10398874" y="3517333"/>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丁</a:t>
            </a:r>
            <a:endParaRPr lang="zh-CN" altLang="zh-CN" sz="1200" b="0">
              <a:solidFill>
                <a:srgbClr val="000000"/>
              </a:solidFill>
              <a:cs typeface="Times New Roman" panose="02020603050405020304" pitchFamily="18" charset="0"/>
            </a:endParaRPr>
          </a:p>
        </p:txBody>
      </p:sp>
      <p:sp>
        <p:nvSpPr>
          <p:cNvPr id="16" name="矩形 15"/>
          <p:cNvSpPr/>
          <p:nvPr/>
        </p:nvSpPr>
        <p:spPr>
          <a:xfrm>
            <a:off x="5091146" y="3830688"/>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9" name="矩形 8"/>
          <p:cNvSpPr/>
          <p:nvPr/>
        </p:nvSpPr>
        <p:spPr>
          <a:xfrm>
            <a:off x="344962" y="5055567"/>
            <a:ext cx="1422184" cy="461665"/>
          </a:xfrm>
          <a:prstGeom prst="rect">
            <a:avLst/>
          </a:prstGeom>
        </p:spPr>
        <p:txBody>
          <a:bodyPr wrap="none">
            <a:spAutoFit/>
          </a:bodyPr>
          <a:lstStyle/>
          <a:p>
            <a:r>
              <a:rPr lang="zh-CN" altLang="zh-CN" sz="2400">
                <a:cs typeface="Times New Roman" panose="02020603050405020304" pitchFamily="18" charset="0"/>
              </a:rPr>
              <a:t>如图所示</a:t>
            </a:r>
            <a:endParaRPr lang="zh-CN" altLang="en-US"/>
          </a:p>
        </p:txBody>
      </p:sp>
      <p:pic>
        <p:nvPicPr>
          <p:cNvPr id="15" name="gyc387.jpg" descr="id:2147493861;FounderCES"/>
          <p:cNvPicPr/>
          <p:nvPr/>
        </p:nvPicPr>
        <p:blipFill>
          <a:blip r:embed="rId6"/>
          <a:stretch>
            <a:fillRect/>
          </a:stretch>
        </p:blipFill>
        <p:spPr>
          <a:xfrm>
            <a:off x="3074641" y="2026146"/>
            <a:ext cx="2588517" cy="160794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27857"/>
            <a:ext cx="11485848" cy="2238241"/>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根据电路图，按照电流流过元件的顺序，将滑动变阻器按照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一上一下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连接原则串联在电路中，电源由两节干电池串联组成，电源电压是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，电压表的测量范围为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，电压表和电阻并联，由图丙可知，电流表的测量范围为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，电流表串联接入电路中，如图所示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1" name="gyc378.jpg" descr="id:2147492800;FounderCES"/>
          <p:cNvPicPr/>
          <p:nvPr/>
        </p:nvPicPr>
        <p:blipFill>
          <a:blip r:embed="rId2"/>
          <a:stretch>
            <a:fillRect/>
          </a:stretch>
        </p:blipFill>
        <p:spPr>
          <a:xfrm>
            <a:off x="1916883" y="3927657"/>
            <a:ext cx="1236001" cy="1333021"/>
          </a:xfrm>
          <a:prstGeom prst="rect">
            <a:avLst/>
          </a:prstGeom>
        </p:spPr>
      </p:pic>
      <p:pic>
        <p:nvPicPr>
          <p:cNvPr id="22" name="gyc379.jpg" descr="id:2147492807;FounderCES"/>
          <p:cNvPicPr/>
          <p:nvPr/>
        </p:nvPicPr>
        <p:blipFill>
          <a:blip r:embed="rId3"/>
          <a:stretch>
            <a:fillRect/>
          </a:stretch>
        </p:blipFill>
        <p:spPr>
          <a:xfrm>
            <a:off x="4408390" y="3814967"/>
            <a:ext cx="2485139" cy="1425999"/>
          </a:xfrm>
          <a:prstGeom prst="rect">
            <a:avLst/>
          </a:prstGeom>
        </p:spPr>
      </p:pic>
      <p:pic>
        <p:nvPicPr>
          <p:cNvPr id="23" name="gyc380.jpg" descr="id:2147492814;FounderCES"/>
          <p:cNvPicPr/>
          <p:nvPr/>
        </p:nvPicPr>
        <p:blipFill>
          <a:blip r:embed="rId4"/>
          <a:stretch>
            <a:fillRect/>
          </a:stretch>
        </p:blipFill>
        <p:spPr>
          <a:xfrm>
            <a:off x="8106876" y="3674489"/>
            <a:ext cx="1993974" cy="1566477"/>
          </a:xfrm>
          <a:prstGeom prst="rect">
            <a:avLst/>
          </a:prstGeom>
        </p:spPr>
      </p:pic>
      <p:sp>
        <p:nvSpPr>
          <p:cNvPr id="24" name="矩形 23"/>
          <p:cNvSpPr/>
          <p:nvPr/>
        </p:nvSpPr>
        <p:spPr>
          <a:xfrm>
            <a:off x="2287860" y="526067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25" name="矩形 24"/>
          <p:cNvSpPr/>
          <p:nvPr/>
        </p:nvSpPr>
        <p:spPr>
          <a:xfrm>
            <a:off x="5382857" y="5260678"/>
            <a:ext cx="494046" cy="576248"/>
          </a:xfrm>
          <a:prstGeom prst="rect">
            <a:avLst/>
          </a:prstGeom>
        </p:spPr>
        <p:txBody>
          <a:bodyPr wrap="squar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26" name="矩形 25"/>
          <p:cNvSpPr/>
          <p:nvPr/>
        </p:nvSpPr>
        <p:spPr>
          <a:xfrm>
            <a:off x="8754948" y="518425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27" name="矩形 26"/>
          <p:cNvSpPr/>
          <p:nvPr/>
        </p:nvSpPr>
        <p:spPr>
          <a:xfrm>
            <a:off x="6382736" y="5552808"/>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28" name="gyc387.jpg" descr="id:2147493861;FounderCES"/>
          <p:cNvPicPr/>
          <p:nvPr/>
        </p:nvPicPr>
        <p:blipFill>
          <a:blip r:embed="rId5"/>
          <a:stretch>
            <a:fillRect/>
          </a:stretch>
        </p:blipFill>
        <p:spPr>
          <a:xfrm>
            <a:off x="4366231" y="3748266"/>
            <a:ext cx="2588517" cy="1607942"/>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6.eps" descr="id:2147489480;FounderCES"/>
          <p:cNvPicPr/>
          <p:nvPr/>
        </p:nvPicPr>
        <p:blipFill>
          <a:blip r:embed="rId2"/>
          <a:stretch>
            <a:fillRect/>
          </a:stretch>
        </p:blipFill>
        <p:spPr>
          <a:xfrm>
            <a:off x="1073901" y="1393014"/>
            <a:ext cx="637609" cy="360040"/>
          </a:xfrm>
          <a:prstGeom prst="rect">
            <a:avLst/>
          </a:prstGeom>
        </p:spPr>
      </p:pic>
      <p:pic>
        <p:nvPicPr>
          <p:cNvPr id="4" name="考点.eps" descr="id:2147489473;FounderCES"/>
          <p:cNvPicPr/>
          <p:nvPr/>
        </p:nvPicPr>
        <p:blipFill>
          <a:blip r:embed="rId3"/>
          <a:stretch>
            <a:fillRect/>
          </a:stretch>
        </p:blipFill>
        <p:spPr>
          <a:xfrm>
            <a:off x="406574" y="862582"/>
            <a:ext cx="864096" cy="360040"/>
          </a:xfrm>
          <a:prstGeom prst="rect">
            <a:avLst/>
          </a:prstGeom>
        </p:spPr>
      </p:pic>
      <p:sp>
        <p:nvSpPr>
          <p:cNvPr id="2" name="内容占位符 1"/>
          <p:cNvSpPr>
            <a:spLocks noGrp="1"/>
          </p:cNvSpPr>
          <p:nvPr>
            <p:ph idx="1"/>
          </p:nvPr>
        </p:nvSpPr>
        <p:spPr>
          <a:xfrm>
            <a:off x="360854" y="684070"/>
            <a:ext cx="11485848" cy="5562228"/>
          </a:xfrm>
        </p:spPr>
        <p:txBody>
          <a:bodyPr/>
          <a:lstStyle/>
          <a:p>
            <a:pPr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考点</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 电阻的测量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潍坊中考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）为测定一只标有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字样的小灯泡正常工作时的电阻，某同学准备了下列器材：待测小灯泡、干电池</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节、滑动变阻器、电流表、电压表、开关、导线若干</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）请用笔画线代替导线将图甲中的电路补充完整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gyc354.jpg" descr="id:2147492089;FounderCES"/>
          <p:cNvPicPr/>
          <p:nvPr/>
        </p:nvPicPr>
        <p:blipFill>
          <a:blip r:embed="rId4"/>
          <a:stretch>
            <a:fillRect/>
          </a:stretch>
        </p:blipFill>
        <p:spPr>
          <a:xfrm>
            <a:off x="550590" y="2962871"/>
            <a:ext cx="2536150" cy="1932116"/>
          </a:xfrm>
          <a:prstGeom prst="rect">
            <a:avLst/>
          </a:prstGeom>
        </p:spPr>
      </p:pic>
      <p:pic>
        <p:nvPicPr>
          <p:cNvPr id="6" name="gyc355.jpg" descr="id:2147492096;FounderCES"/>
          <p:cNvPicPr/>
          <p:nvPr/>
        </p:nvPicPr>
        <p:blipFill>
          <a:blip r:embed="rId5"/>
          <a:stretch>
            <a:fillRect/>
          </a:stretch>
        </p:blipFill>
        <p:spPr>
          <a:xfrm>
            <a:off x="3718942" y="3716432"/>
            <a:ext cx="2180077" cy="1180296"/>
          </a:xfrm>
          <a:prstGeom prst="rect">
            <a:avLst/>
          </a:prstGeom>
        </p:spPr>
      </p:pic>
      <p:pic>
        <p:nvPicPr>
          <p:cNvPr id="7" name="gyc356.jpg" descr="id:2147492103;FounderCES"/>
          <p:cNvPicPr/>
          <p:nvPr/>
        </p:nvPicPr>
        <p:blipFill>
          <a:blip r:embed="rId6"/>
          <a:stretch>
            <a:fillRect/>
          </a:stretch>
        </p:blipFill>
        <p:spPr>
          <a:xfrm>
            <a:off x="6671270" y="3690886"/>
            <a:ext cx="2180077" cy="1204101"/>
          </a:xfrm>
          <a:prstGeom prst="rect">
            <a:avLst/>
          </a:prstGeom>
        </p:spPr>
      </p:pic>
      <p:pic>
        <p:nvPicPr>
          <p:cNvPr id="8" name="gyc357.jpg" descr="id:2147492110;FounderCES"/>
          <p:cNvPicPr/>
          <p:nvPr/>
        </p:nvPicPr>
        <p:blipFill>
          <a:blip r:embed="rId7"/>
          <a:stretch>
            <a:fillRect/>
          </a:stretch>
        </p:blipFill>
        <p:spPr>
          <a:xfrm>
            <a:off x="9479582" y="3347708"/>
            <a:ext cx="1440160" cy="1547279"/>
          </a:xfrm>
          <a:prstGeom prst="rect">
            <a:avLst/>
          </a:prstGeom>
        </p:spPr>
      </p:pic>
      <p:sp>
        <p:nvSpPr>
          <p:cNvPr id="10" name="矩形 9"/>
          <p:cNvSpPr/>
          <p:nvPr/>
        </p:nvSpPr>
        <p:spPr>
          <a:xfrm>
            <a:off x="1545852" y="486202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2" name="矩形 11"/>
          <p:cNvSpPr/>
          <p:nvPr/>
        </p:nvSpPr>
        <p:spPr>
          <a:xfrm>
            <a:off x="4518761" y="486202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4" name="矩形 13"/>
          <p:cNvSpPr/>
          <p:nvPr/>
        </p:nvSpPr>
        <p:spPr>
          <a:xfrm>
            <a:off x="7491670" y="489498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6" name="矩形 15"/>
          <p:cNvSpPr/>
          <p:nvPr/>
        </p:nvSpPr>
        <p:spPr>
          <a:xfrm>
            <a:off x="10046247" y="489498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丁</a:t>
            </a:r>
            <a:endParaRPr lang="zh-CN" altLang="zh-CN" sz="1200" b="0">
              <a:solidFill>
                <a:srgbClr val="000000"/>
              </a:solidFill>
              <a:cs typeface="Times New Roman" panose="02020603050405020304" pitchFamily="18" charset="0"/>
            </a:endParaRPr>
          </a:p>
        </p:txBody>
      </p:sp>
      <p:pic>
        <p:nvPicPr>
          <p:cNvPr id="13" name="gyc385.jpg" descr="id:2147493791;FounderCES"/>
          <p:cNvPicPr/>
          <p:nvPr/>
        </p:nvPicPr>
        <p:blipFill>
          <a:blip r:embed="rId8"/>
          <a:stretch>
            <a:fillRect/>
          </a:stretch>
        </p:blipFill>
        <p:spPr>
          <a:xfrm>
            <a:off x="550590" y="2962871"/>
            <a:ext cx="2538036" cy="1932116"/>
          </a:xfrm>
          <a:prstGeom prst="rect">
            <a:avLst/>
          </a:prstGeom>
        </p:spPr>
      </p:pic>
      <p:sp>
        <p:nvSpPr>
          <p:cNvPr id="15" name="矩形 14"/>
          <p:cNvSpPr/>
          <p:nvPr/>
        </p:nvSpPr>
        <p:spPr>
          <a:xfrm>
            <a:off x="404888" y="6173571"/>
            <a:ext cx="1731564" cy="461665"/>
          </a:xfrm>
          <a:prstGeom prst="rect">
            <a:avLst/>
          </a:prstGeom>
        </p:spPr>
        <p:txBody>
          <a:bodyPr wrap="none">
            <a:spAutoFit/>
          </a:bodyPr>
          <a:lstStyle/>
          <a:p>
            <a:r>
              <a:rPr lang="zh-CN" altLang="zh-CN" sz="2400" dirty="0">
                <a:cs typeface="Times New Roman" panose="02020603050405020304" pitchFamily="18" charset="0"/>
              </a:rPr>
              <a:t>如图所示　</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2184"/>
            <a:ext cx="11485848" cy="576248"/>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）该实验原理为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填写公式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78.jpg" descr="id:2147492800;FounderCES"/>
          <p:cNvPicPr/>
          <p:nvPr/>
        </p:nvPicPr>
        <p:blipFill>
          <a:blip r:embed="rId2"/>
          <a:stretch>
            <a:fillRect/>
          </a:stretch>
        </p:blipFill>
        <p:spPr>
          <a:xfrm>
            <a:off x="625293" y="2242008"/>
            <a:ext cx="1236001" cy="1333021"/>
          </a:xfrm>
          <a:prstGeom prst="rect">
            <a:avLst/>
          </a:prstGeom>
        </p:spPr>
      </p:pic>
      <p:pic>
        <p:nvPicPr>
          <p:cNvPr id="4" name="gyc379.jpg" descr="id:2147492807;FounderCES"/>
          <p:cNvPicPr/>
          <p:nvPr/>
        </p:nvPicPr>
        <p:blipFill>
          <a:blip r:embed="rId3"/>
          <a:stretch>
            <a:fillRect/>
          </a:stretch>
        </p:blipFill>
        <p:spPr>
          <a:xfrm>
            <a:off x="3116800" y="2129318"/>
            <a:ext cx="2485139" cy="1425999"/>
          </a:xfrm>
          <a:prstGeom prst="rect">
            <a:avLst/>
          </a:prstGeom>
        </p:spPr>
      </p:pic>
      <p:pic>
        <p:nvPicPr>
          <p:cNvPr id="5" name="gyc380.jpg" descr="id:2147492814;FounderCES"/>
          <p:cNvPicPr/>
          <p:nvPr/>
        </p:nvPicPr>
        <p:blipFill>
          <a:blip r:embed="rId4"/>
          <a:stretch>
            <a:fillRect/>
          </a:stretch>
        </p:blipFill>
        <p:spPr>
          <a:xfrm>
            <a:off x="6815286" y="1988840"/>
            <a:ext cx="1993974" cy="1566477"/>
          </a:xfrm>
          <a:prstGeom prst="rect">
            <a:avLst/>
          </a:prstGeom>
        </p:spPr>
      </p:pic>
      <p:pic>
        <p:nvPicPr>
          <p:cNvPr id="6" name="gyc381.jpg" descr="id:2147492821;FounderCES"/>
          <p:cNvPicPr/>
          <p:nvPr/>
        </p:nvPicPr>
        <p:blipFill>
          <a:blip r:embed="rId5"/>
          <a:stretch>
            <a:fillRect/>
          </a:stretch>
        </p:blipFill>
        <p:spPr>
          <a:xfrm>
            <a:off x="9695606" y="2214715"/>
            <a:ext cx="1776688" cy="1270362"/>
          </a:xfrm>
          <a:prstGeom prst="rect">
            <a:avLst/>
          </a:prstGeom>
        </p:spPr>
      </p:pic>
      <p:sp>
        <p:nvSpPr>
          <p:cNvPr id="7" name="矩形 6"/>
          <p:cNvSpPr/>
          <p:nvPr/>
        </p:nvSpPr>
        <p:spPr>
          <a:xfrm>
            <a:off x="996270" y="3575029"/>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8" name="矩形 7"/>
          <p:cNvSpPr/>
          <p:nvPr/>
        </p:nvSpPr>
        <p:spPr>
          <a:xfrm>
            <a:off x="4091267" y="3575029"/>
            <a:ext cx="494046" cy="576248"/>
          </a:xfrm>
          <a:prstGeom prst="rect">
            <a:avLst/>
          </a:prstGeom>
        </p:spPr>
        <p:txBody>
          <a:bodyPr wrap="squar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9" name="矩形 8"/>
          <p:cNvSpPr/>
          <p:nvPr/>
        </p:nvSpPr>
        <p:spPr>
          <a:xfrm>
            <a:off x="7463358" y="349860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0" name="矩形 9"/>
          <p:cNvSpPr/>
          <p:nvPr/>
        </p:nvSpPr>
        <p:spPr>
          <a:xfrm>
            <a:off x="10398874" y="355380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丁</a:t>
            </a:r>
            <a:endParaRPr lang="zh-CN" altLang="zh-CN" sz="1200" b="0">
              <a:solidFill>
                <a:srgbClr val="000000"/>
              </a:solidFill>
              <a:cs typeface="Times New Roman" panose="02020603050405020304" pitchFamily="18" charset="0"/>
            </a:endParaRPr>
          </a:p>
        </p:txBody>
      </p:sp>
      <p:sp>
        <p:nvSpPr>
          <p:cNvPr id="11" name="矩形 10"/>
          <p:cNvSpPr/>
          <p:nvPr/>
        </p:nvSpPr>
        <p:spPr>
          <a:xfrm>
            <a:off x="5091146" y="3867159"/>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3" name="矩形 12"/>
              <p:cNvSpPr/>
              <p:nvPr/>
            </p:nvSpPr>
            <p:spPr>
              <a:xfrm>
                <a:off x="3204859" y="1198722"/>
                <a:ext cx="1172116" cy="622286"/>
              </a:xfrm>
              <a:prstGeom prst="rect">
                <a:avLst/>
              </a:prstGeom>
            </p:spPr>
            <p:txBody>
              <a:bodyPr wrap="none">
                <a:spAutoFit/>
              </a:bodyPr>
              <a:lstStyle/>
              <a:p>
                <a:r>
                  <a:rPr lang="en-US" altLang="zh-CN" sz="2400" i="1"/>
                  <a:t>R</a:t>
                </a:r>
                <a:r>
                  <a:rPr lang="zh-CN" altLang="zh-CN" sz="2400">
                    <a:cs typeface="Times New Roman" panose="02020603050405020304" pitchFamily="18" charset="0"/>
                  </a:rPr>
                  <a:t>＝</a:t>
                </a:r>
                <a14:m>
                  <m:oMath xmlns:m="http://schemas.openxmlformats.org/officeDocument/2006/math">
                    <m:f>
                      <m:fPr>
                        <m:ctrlPr>
                          <a:rPr lang="zh-CN" altLang="zh-CN" sz="2400" i="1">
                            <a:latin typeface="Cambria Math" panose="02040503050406030204" pitchFamily="18" charset="0"/>
                            <a:ea typeface="Cambria Math" panose="02040503050406030204" pitchFamily="18" charset="0"/>
                          </a:rPr>
                        </m:ctrlPr>
                      </m:fPr>
                      <m:num>
                        <m:r>
                          <a:rPr lang="en-US" altLang="zh-CN" sz="2400" i="1">
                            <a:latin typeface="Cambria Math" panose="02040503050406030204" pitchFamily="18" charset="0"/>
                            <a:cs typeface="Times New Roman" panose="02020603050405020304" pitchFamily="18" charset="0"/>
                          </a:rPr>
                          <m:t>𝑼</m:t>
                        </m:r>
                      </m:num>
                      <m:den>
                        <m:r>
                          <a:rPr lang="en-US" altLang="zh-CN" sz="2400" i="1">
                            <a:latin typeface="Cambria Math" panose="02040503050406030204" pitchFamily="18" charset="0"/>
                            <a:cs typeface="Times New Roman" panose="02020603050405020304" pitchFamily="18" charset="0"/>
                          </a:rPr>
                          <m:t>𝑰</m:t>
                        </m:r>
                      </m:den>
                    </m:f>
                  </m:oMath>
                </a14:m>
                <a:r>
                  <a:rPr lang="zh-CN" altLang="zh-CN" sz="2400">
                    <a:cs typeface="Times New Roman" panose="02020603050405020304" pitchFamily="18" charset="0"/>
                  </a:rPr>
                  <a:t>　</a:t>
                </a:r>
                <a:endParaRPr lang="zh-CN" altLang="en-US"/>
              </a:p>
            </p:txBody>
          </p:sp>
        </mc:Choice>
        <mc:Fallback xmlns="">
          <p:sp>
            <p:nvSpPr>
              <p:cNvPr id="13" name="矩形 12"/>
              <p:cNvSpPr>
                <a:spLocks noRot="1" noChangeAspect="1" noMove="1" noResize="1" noEditPoints="1" noAdjustHandles="1" noChangeArrowheads="1" noChangeShapeType="1" noTextEdit="1"/>
              </p:cNvSpPr>
              <p:nvPr/>
            </p:nvSpPr>
            <p:spPr>
              <a:xfrm>
                <a:off x="3204859" y="1198722"/>
                <a:ext cx="1172116" cy="622286"/>
              </a:xfrm>
              <a:prstGeom prst="rect">
                <a:avLst/>
              </a:prstGeom>
              <a:blipFill rotWithShape="1">
                <a:blip r:embed="rId6"/>
                <a:stretch>
                  <a:fillRect l="-1" t="-77" r="47" b="7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4" name="内容占位符 1"/>
              <p:cNvSpPr txBox="1"/>
              <p:nvPr/>
            </p:nvSpPr>
            <p:spPr bwMode="auto">
              <a:xfrm>
                <a:off x="353822" y="4192117"/>
                <a:ext cx="11485848" cy="82105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用伏安法测电阻的实验原理为欧姆定律的推导式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Choice>
        <mc:Fallback xmlns="">
          <p:sp>
            <p:nvSpPr>
              <p:cNvPr id="14" name="内容占位符 1"/>
              <p:cNvSpPr txBox="1">
                <a:spLocks noRot="1" noChangeAspect="1" noMove="1" noResize="1" noEditPoints="1" noAdjustHandles="1" noChangeArrowheads="1" noChangeShapeType="1" noTextEdit="1"/>
              </p:cNvSpPr>
              <p:nvPr/>
            </p:nvSpPr>
            <p:spPr bwMode="auto">
              <a:xfrm>
                <a:off x="353822" y="4192117"/>
                <a:ext cx="11485848" cy="821059"/>
              </a:xfrm>
              <a:prstGeom prst="rect">
                <a:avLst/>
              </a:prstGeom>
              <a:blipFill rotWithShape="1">
                <a:blip r:embed="rId7"/>
                <a:stretch>
                  <a:fillRect l="-1" t="-59" r="1" b="-56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闭合前，滑动变阻器的滑片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应调至最</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）端，小红正确连接电路闭合开关后，发现电流表、电压表均有示数，但示数比较小，接下来的操作合理的是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更换电压值更大的电源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移动滑动变阻器的滑片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更换最大阻值更小的滑动变阻器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2" name="gyc378.jpg" descr="id:2147492800;FounderCES"/>
          <p:cNvPicPr/>
          <p:nvPr/>
        </p:nvPicPr>
        <p:blipFill>
          <a:blip r:embed="rId2"/>
          <a:stretch>
            <a:fillRect/>
          </a:stretch>
        </p:blipFill>
        <p:spPr>
          <a:xfrm>
            <a:off x="3782766" y="2664205"/>
            <a:ext cx="1236001" cy="1333021"/>
          </a:xfrm>
          <a:prstGeom prst="rect">
            <a:avLst/>
          </a:prstGeom>
        </p:spPr>
      </p:pic>
      <p:pic>
        <p:nvPicPr>
          <p:cNvPr id="13" name="gyc379.jpg" descr="id:2147492807;FounderCES"/>
          <p:cNvPicPr/>
          <p:nvPr/>
        </p:nvPicPr>
        <p:blipFill>
          <a:blip r:embed="rId3"/>
          <a:stretch>
            <a:fillRect/>
          </a:stretch>
        </p:blipFill>
        <p:spPr>
          <a:xfrm>
            <a:off x="6274273" y="2551515"/>
            <a:ext cx="2485139" cy="1425999"/>
          </a:xfrm>
          <a:prstGeom prst="rect">
            <a:avLst/>
          </a:prstGeom>
        </p:spPr>
      </p:pic>
      <p:sp>
        <p:nvSpPr>
          <p:cNvPr id="16" name="矩形 15"/>
          <p:cNvSpPr/>
          <p:nvPr/>
        </p:nvSpPr>
        <p:spPr>
          <a:xfrm>
            <a:off x="4153743" y="399722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7" name="矩形 16"/>
          <p:cNvSpPr/>
          <p:nvPr/>
        </p:nvSpPr>
        <p:spPr>
          <a:xfrm>
            <a:off x="7248740" y="3997226"/>
            <a:ext cx="494046" cy="576248"/>
          </a:xfrm>
          <a:prstGeom prst="rect">
            <a:avLst/>
          </a:prstGeom>
        </p:spPr>
        <p:txBody>
          <a:bodyPr wrap="squar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20" name="矩形 19"/>
          <p:cNvSpPr/>
          <p:nvPr/>
        </p:nvSpPr>
        <p:spPr>
          <a:xfrm>
            <a:off x="5163154" y="4289356"/>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4" name="矩形 3"/>
          <p:cNvSpPr/>
          <p:nvPr/>
        </p:nvSpPr>
        <p:spPr>
          <a:xfrm>
            <a:off x="7175326" y="833329"/>
            <a:ext cx="494046" cy="461665"/>
          </a:xfrm>
          <a:prstGeom prst="rect">
            <a:avLst/>
          </a:prstGeom>
        </p:spPr>
        <p:txBody>
          <a:bodyPr wrap="none">
            <a:spAutoFit/>
          </a:bodyPr>
          <a:lstStyle/>
          <a:p>
            <a:r>
              <a:rPr lang="zh-CN" altLang="zh-CN" sz="2400">
                <a:cs typeface="Times New Roman" panose="02020603050405020304" pitchFamily="18" charset="0"/>
              </a:rPr>
              <a:t>右</a:t>
            </a:r>
            <a:endParaRPr lang="zh-CN" altLang="en-US"/>
          </a:p>
        </p:txBody>
      </p:sp>
      <p:sp>
        <p:nvSpPr>
          <p:cNvPr id="6" name="矩形 5"/>
          <p:cNvSpPr/>
          <p:nvPr/>
        </p:nvSpPr>
        <p:spPr>
          <a:xfrm>
            <a:off x="2710830" y="1833739"/>
            <a:ext cx="389850" cy="579967"/>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B</a:t>
            </a:r>
            <a:endParaRPr lang="zh-CN" altLang="zh-CN" sz="12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62144"/>
            <a:ext cx="11485848" cy="2792239"/>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保护电路安全，开关闭合前，滑动变阻器接入电路中的阻值要最大，滑动变阻器的左下接线柱接入电路中，因此滑片滑到最右端时滑动变阻器接入电路中的阻值最大；正确连接电路闭合开关后，发现电流表、电压表均有示数，说明电路是通路，但示数比较小，说明可能是滑动变阻器接入电路的阻值太大，所以接下来应移动滑动变阻器的滑片，观察两表示数的变化，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78.jpg" descr="id:2147492800;FounderCES"/>
          <p:cNvPicPr/>
          <p:nvPr/>
        </p:nvPicPr>
        <p:blipFill>
          <a:blip r:embed="rId2"/>
          <a:stretch>
            <a:fillRect/>
          </a:stretch>
        </p:blipFill>
        <p:spPr>
          <a:xfrm>
            <a:off x="3782766" y="4107921"/>
            <a:ext cx="1236001" cy="1333021"/>
          </a:xfrm>
          <a:prstGeom prst="rect">
            <a:avLst/>
          </a:prstGeom>
        </p:spPr>
      </p:pic>
      <p:pic>
        <p:nvPicPr>
          <p:cNvPr id="4" name="gyc379.jpg" descr="id:2147492807;FounderCES"/>
          <p:cNvPicPr/>
          <p:nvPr/>
        </p:nvPicPr>
        <p:blipFill>
          <a:blip r:embed="rId3"/>
          <a:stretch>
            <a:fillRect/>
          </a:stretch>
        </p:blipFill>
        <p:spPr>
          <a:xfrm>
            <a:off x="6274273" y="3995231"/>
            <a:ext cx="2485139" cy="1425999"/>
          </a:xfrm>
          <a:prstGeom prst="rect">
            <a:avLst/>
          </a:prstGeom>
        </p:spPr>
      </p:pic>
      <p:sp>
        <p:nvSpPr>
          <p:cNvPr id="7" name="矩形 6"/>
          <p:cNvSpPr/>
          <p:nvPr/>
        </p:nvSpPr>
        <p:spPr>
          <a:xfrm>
            <a:off x="4153743" y="544094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8" name="矩形 7"/>
          <p:cNvSpPr/>
          <p:nvPr/>
        </p:nvSpPr>
        <p:spPr>
          <a:xfrm>
            <a:off x="7248740" y="5440942"/>
            <a:ext cx="494046" cy="576248"/>
          </a:xfrm>
          <a:prstGeom prst="rect">
            <a:avLst/>
          </a:prstGeom>
        </p:spPr>
        <p:txBody>
          <a:bodyPr wrap="squar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1" name="矩形 10"/>
          <p:cNvSpPr/>
          <p:nvPr/>
        </p:nvSpPr>
        <p:spPr>
          <a:xfrm>
            <a:off x="5163154" y="5733072"/>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，将滑动变阻器的滑片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移到某处时，电压表的示数为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，电流表的示数如图丙所示，读数为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，被测电阻的阻值为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gyc380.jpg" descr="id:2147492814;FounderCES"/>
          <p:cNvPicPr/>
          <p:nvPr/>
        </p:nvPicPr>
        <p:blipFill>
          <a:blip r:embed="rId2"/>
          <a:stretch>
            <a:fillRect/>
          </a:stretch>
        </p:blipFill>
        <p:spPr>
          <a:xfrm>
            <a:off x="4943078" y="1988840"/>
            <a:ext cx="1993974" cy="1566477"/>
          </a:xfrm>
          <a:prstGeom prst="rect">
            <a:avLst/>
          </a:prstGeom>
        </p:spPr>
      </p:pic>
      <p:sp>
        <p:nvSpPr>
          <p:cNvPr id="9" name="矩形 8"/>
          <p:cNvSpPr/>
          <p:nvPr/>
        </p:nvSpPr>
        <p:spPr>
          <a:xfrm>
            <a:off x="5591150" y="349860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1" name="矩形 10"/>
          <p:cNvSpPr/>
          <p:nvPr/>
        </p:nvSpPr>
        <p:spPr>
          <a:xfrm>
            <a:off x="5050137" y="3970954"/>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4" name="矩形 3"/>
          <p:cNvSpPr/>
          <p:nvPr/>
        </p:nvSpPr>
        <p:spPr>
          <a:xfrm>
            <a:off x="4140007" y="1392109"/>
            <a:ext cx="878767" cy="461665"/>
          </a:xfrm>
          <a:prstGeom prst="rect">
            <a:avLst/>
          </a:prstGeom>
        </p:spPr>
        <p:txBody>
          <a:bodyPr wrap="none">
            <a:spAutoFit/>
          </a:bodyPr>
          <a:lstStyle/>
          <a:p>
            <a:r>
              <a:rPr lang="en-US" altLang="zh-CN" sz="2400"/>
              <a:t>0.3</a:t>
            </a:r>
            <a:r>
              <a:rPr lang="zh-CN" altLang="zh-CN" sz="2400">
                <a:cs typeface="Times New Roman" panose="02020603050405020304" pitchFamily="18" charset="0"/>
              </a:rPr>
              <a:t>　</a:t>
            </a:r>
            <a:endParaRPr lang="zh-CN" altLang="en-US"/>
          </a:p>
        </p:txBody>
      </p:sp>
      <p:sp>
        <p:nvSpPr>
          <p:cNvPr id="7" name="矩形 6"/>
          <p:cNvSpPr/>
          <p:nvPr/>
        </p:nvSpPr>
        <p:spPr>
          <a:xfrm>
            <a:off x="7751390" y="1386400"/>
            <a:ext cx="801823" cy="461665"/>
          </a:xfrm>
          <a:prstGeom prst="rect">
            <a:avLst/>
          </a:prstGeom>
        </p:spPr>
        <p:txBody>
          <a:bodyPr wrap="none">
            <a:spAutoFit/>
          </a:bodyPr>
          <a:lstStyle/>
          <a:p>
            <a:r>
              <a:rPr lang="en-US" altLang="zh-CN" sz="2400"/>
              <a:t>10</a:t>
            </a:r>
            <a:r>
              <a:rPr lang="zh-CN" altLang="zh-CN" sz="2400">
                <a:cs typeface="Times New Roman" panose="02020603050405020304" pitchFamily="18" charset="0"/>
              </a:rPr>
              <a:t>　</a:t>
            </a:r>
            <a:endParaRPr lang="zh-CN" altLang="en-US"/>
          </a:p>
        </p:txBody>
      </p:sp>
      <mc:AlternateContent xmlns:mc="http://schemas.openxmlformats.org/markup-compatibility/2006" xmlns:a14="http://schemas.microsoft.com/office/drawing/2010/main">
        <mc:Choice Requires="a14">
          <p:sp>
            <p:nvSpPr>
              <p:cNvPr id="10" name="内容占位符 1"/>
              <p:cNvSpPr txBox="1"/>
              <p:nvPr/>
            </p:nvSpPr>
            <p:spPr bwMode="auto">
              <a:xfrm>
                <a:off x="360854" y="4497407"/>
                <a:ext cx="11485848" cy="137986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，电流表选用的测量范围是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，分度值为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，则待测电阻的阻值</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Choice>
        <mc:Fallback xmlns="">
          <p:sp>
            <p:nvSpPr>
              <p:cNvPr id="10" name="内容占位符 1"/>
              <p:cNvSpPr txBox="1">
                <a:spLocks noRot="1" noChangeAspect="1" noMove="1" noResize="1" noEditPoints="1" noAdjustHandles="1" noChangeArrowheads="1" noChangeShapeType="1" noTextEdit="1"/>
              </p:cNvSpPr>
              <p:nvPr/>
            </p:nvSpPr>
            <p:spPr bwMode="auto">
              <a:xfrm>
                <a:off x="360854" y="4497407"/>
                <a:ext cx="11485848" cy="1379865"/>
              </a:xfrm>
              <a:prstGeom prst="rect">
                <a:avLst/>
              </a:prstGeom>
              <a:blipFill rotWithShape="1">
                <a:blip r:embed="rId3"/>
                <a:stretch>
                  <a:fillRect l="-2" t="-24" r="1" b="2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10" grpId="0"/>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12018"/>
            <a:ext cx="11485848" cy="1684244"/>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）某小组利用图丁也可以测出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的阻值，步骤如下：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将开关接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，调节电阻箱和滑动变阻器滑片至适当位置，记下</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a:t>
            </a:r>
          </a:p>
          <a:p>
            <a:pPr hangingPunct="0">
              <a:spcAft>
                <a:spcPts val="0"/>
              </a:spcAft>
              <a:tabLst>
                <a:tab pos="6210935" algn="l"/>
              </a:tabLst>
            </a:pP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gyc381.jpg" descr="id:2147492821;FounderCES"/>
          <p:cNvPicPr/>
          <p:nvPr/>
        </p:nvPicPr>
        <p:blipFill>
          <a:blip r:embed="rId2"/>
          <a:stretch>
            <a:fillRect/>
          </a:stretch>
        </p:blipFill>
        <p:spPr>
          <a:xfrm>
            <a:off x="5110606" y="2527796"/>
            <a:ext cx="1776688" cy="1270362"/>
          </a:xfrm>
          <a:prstGeom prst="rect">
            <a:avLst/>
          </a:prstGeom>
        </p:spPr>
      </p:pic>
      <p:sp>
        <p:nvSpPr>
          <p:cNvPr id="10" name="矩形 9"/>
          <p:cNvSpPr/>
          <p:nvPr/>
        </p:nvSpPr>
        <p:spPr>
          <a:xfrm>
            <a:off x="5813874" y="386688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丁</a:t>
            </a:r>
            <a:endParaRPr lang="zh-CN" altLang="zh-CN" sz="1200" b="0">
              <a:solidFill>
                <a:srgbClr val="000000"/>
              </a:solidFill>
              <a:cs typeface="Times New Roman" panose="02020603050405020304" pitchFamily="18" charset="0"/>
            </a:endParaRPr>
          </a:p>
        </p:txBody>
      </p:sp>
      <p:sp>
        <p:nvSpPr>
          <p:cNvPr id="11" name="矩形 10"/>
          <p:cNvSpPr/>
          <p:nvPr/>
        </p:nvSpPr>
        <p:spPr>
          <a:xfrm>
            <a:off x="5310961" y="4242786"/>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4" name="矩形 3"/>
          <p:cNvSpPr/>
          <p:nvPr/>
        </p:nvSpPr>
        <p:spPr>
          <a:xfrm>
            <a:off x="8768294" y="1505723"/>
            <a:ext cx="2969083" cy="461665"/>
          </a:xfrm>
          <a:prstGeom prst="rect">
            <a:avLst/>
          </a:prstGeom>
        </p:spPr>
        <p:txBody>
          <a:bodyPr wrap="none">
            <a:spAutoFit/>
          </a:bodyPr>
          <a:lstStyle/>
          <a:p>
            <a:r>
              <a:rPr lang="zh-CN" altLang="zh-CN" sz="2400">
                <a:cs typeface="Times New Roman" panose="02020603050405020304" pitchFamily="18" charset="0"/>
              </a:rPr>
              <a:t>电流表示数和电阻箱</a:t>
            </a:r>
            <a:endParaRPr lang="zh-CN" altLang="en-US"/>
          </a:p>
        </p:txBody>
      </p:sp>
      <p:sp>
        <p:nvSpPr>
          <p:cNvPr id="7" name="矩形 6"/>
          <p:cNvSpPr/>
          <p:nvPr/>
        </p:nvSpPr>
        <p:spPr>
          <a:xfrm>
            <a:off x="406574" y="2034277"/>
            <a:ext cx="1111202" cy="461665"/>
          </a:xfrm>
          <a:prstGeom prst="rect">
            <a:avLst/>
          </a:prstGeom>
        </p:spPr>
        <p:txBody>
          <a:bodyPr wrap="none">
            <a:spAutoFit/>
          </a:bodyPr>
          <a:lstStyle/>
          <a:p>
            <a:r>
              <a:rPr lang="zh-CN" altLang="zh-CN" sz="2400">
                <a:cs typeface="Times New Roman" panose="02020603050405020304" pitchFamily="18" charset="0"/>
              </a:rPr>
              <a:t>阻值</a:t>
            </a:r>
            <a:r>
              <a:rPr lang="en-US" altLang="zh-CN" sz="2400" i="1"/>
              <a:t>R</a:t>
            </a:r>
            <a:r>
              <a:rPr lang="en-US" altLang="zh-CN" sz="2400" baseline="-25000"/>
              <a:t>1</a:t>
            </a:r>
            <a:endParaRPr lang="zh-CN" altLang="en-US"/>
          </a:p>
        </p:txBody>
      </p:sp>
      <p:sp>
        <p:nvSpPr>
          <p:cNvPr id="12" name="内容占位符 1"/>
          <p:cNvSpPr txBox="1"/>
          <p:nvPr/>
        </p:nvSpPr>
        <p:spPr bwMode="auto">
          <a:xfrm>
            <a:off x="334566" y="481903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将开关接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，调节电阻箱和滑动变阻器滑片至适当位置，记下电流表示数和电阻箱阻值</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；此时电阻箱、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和滑动变阻器串联，电流表测量电路中的电流；</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12" grpId="0"/>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将开关接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，调节</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不变，记下</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gyc381.jpg" descr="id:2147492821;FounderCES"/>
          <p:cNvPicPr/>
          <p:nvPr/>
        </p:nvPicPr>
        <p:blipFill>
          <a:blip r:embed="rId2"/>
          <a:stretch>
            <a:fillRect/>
          </a:stretch>
        </p:blipFill>
        <p:spPr>
          <a:xfrm>
            <a:off x="5031531" y="1992902"/>
            <a:ext cx="1776688" cy="1270362"/>
          </a:xfrm>
          <a:prstGeom prst="rect">
            <a:avLst/>
          </a:prstGeom>
        </p:spPr>
      </p:pic>
      <p:sp>
        <p:nvSpPr>
          <p:cNvPr id="10" name="矩形 9"/>
          <p:cNvSpPr/>
          <p:nvPr/>
        </p:nvSpPr>
        <p:spPr>
          <a:xfrm>
            <a:off x="5734799" y="333199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丁</a:t>
            </a:r>
            <a:endParaRPr lang="zh-CN" altLang="zh-CN" sz="1200" b="0">
              <a:solidFill>
                <a:srgbClr val="000000"/>
              </a:solidFill>
              <a:cs typeface="Times New Roman" panose="02020603050405020304" pitchFamily="18" charset="0"/>
            </a:endParaRPr>
          </a:p>
        </p:txBody>
      </p:sp>
      <p:sp>
        <p:nvSpPr>
          <p:cNvPr id="11" name="矩形 10"/>
          <p:cNvSpPr/>
          <p:nvPr/>
        </p:nvSpPr>
        <p:spPr>
          <a:xfrm>
            <a:off x="5091146" y="3788856"/>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13" name="矩形 12"/>
          <p:cNvSpPr/>
          <p:nvPr/>
        </p:nvSpPr>
        <p:spPr>
          <a:xfrm>
            <a:off x="3502918" y="821974"/>
            <a:ext cx="1422184" cy="461665"/>
          </a:xfrm>
          <a:prstGeom prst="rect">
            <a:avLst/>
          </a:prstGeom>
        </p:spPr>
        <p:txBody>
          <a:bodyPr wrap="none">
            <a:spAutoFit/>
          </a:bodyPr>
          <a:lstStyle/>
          <a:p>
            <a:r>
              <a:rPr lang="zh-CN" altLang="zh-CN" sz="2400">
                <a:cs typeface="Times New Roman" panose="02020603050405020304" pitchFamily="18" charset="0"/>
              </a:rPr>
              <a:t>电阻箱　</a:t>
            </a:r>
            <a:endParaRPr lang="zh-CN" altLang="en-US"/>
          </a:p>
        </p:txBody>
      </p:sp>
      <p:sp>
        <p:nvSpPr>
          <p:cNvPr id="15" name="矩形 14"/>
          <p:cNvSpPr/>
          <p:nvPr/>
        </p:nvSpPr>
        <p:spPr>
          <a:xfrm>
            <a:off x="5826760" y="807095"/>
            <a:ext cx="4515980" cy="461665"/>
          </a:xfrm>
          <a:prstGeom prst="rect">
            <a:avLst/>
          </a:prstGeom>
        </p:spPr>
        <p:txBody>
          <a:bodyPr wrap="none">
            <a:spAutoFit/>
          </a:bodyPr>
          <a:lstStyle/>
          <a:p>
            <a:r>
              <a:rPr lang="zh-CN" altLang="zh-CN" sz="2400">
                <a:cs typeface="Times New Roman" panose="02020603050405020304" pitchFamily="18" charset="0"/>
              </a:rPr>
              <a:t>变阻器的滑片位置和电流表示数</a:t>
            </a:r>
            <a:endParaRPr lang="zh-CN" altLang="en-US"/>
          </a:p>
        </p:txBody>
      </p:sp>
      <p:sp>
        <p:nvSpPr>
          <p:cNvPr id="17" name="矩形 16"/>
          <p:cNvSpPr/>
          <p:nvPr/>
        </p:nvSpPr>
        <p:spPr>
          <a:xfrm>
            <a:off x="694606" y="1316423"/>
            <a:ext cx="2039341" cy="461665"/>
          </a:xfrm>
          <a:prstGeom prst="rect">
            <a:avLst/>
          </a:prstGeom>
        </p:spPr>
        <p:txBody>
          <a:bodyPr wrap="none">
            <a:spAutoFit/>
          </a:bodyPr>
          <a:lstStyle/>
          <a:p>
            <a:r>
              <a:rPr lang="zh-CN" altLang="zh-CN" sz="2400">
                <a:cs typeface="Times New Roman" panose="02020603050405020304" pitchFamily="18" charset="0"/>
              </a:rPr>
              <a:t>电阻箱阻值</a:t>
            </a:r>
            <a:r>
              <a:rPr lang="en-US" altLang="zh-CN" sz="2400" i="1"/>
              <a:t>R</a:t>
            </a:r>
            <a:r>
              <a:rPr lang="en-US" altLang="zh-CN" sz="2400" baseline="-25000"/>
              <a:t>3</a:t>
            </a:r>
            <a:endParaRPr lang="zh-CN" altLang="en-US"/>
          </a:p>
        </p:txBody>
      </p:sp>
      <p:sp>
        <p:nvSpPr>
          <p:cNvPr id="19" name="矩形 18"/>
          <p:cNvSpPr/>
          <p:nvPr/>
        </p:nvSpPr>
        <p:spPr>
          <a:xfrm>
            <a:off x="4170050" y="1200275"/>
            <a:ext cx="1109599" cy="576248"/>
          </a:xfrm>
          <a:prstGeom prst="rect">
            <a:avLst/>
          </a:prstGeom>
        </p:spPr>
        <p:txBody>
          <a:bodyPr wrap="none">
            <a:spAutoFit/>
          </a:bodyPr>
          <a:lstStyle/>
          <a:p>
            <a:pPr algn="just">
              <a:lnSpc>
                <a:spcPct val="150000"/>
              </a:lnSpc>
              <a:spcAft>
                <a:spcPts val="0"/>
              </a:spcAft>
              <a:tabLst>
                <a:tab pos="6210935" algn="l"/>
              </a:tabLst>
            </a:pPr>
            <a:r>
              <a:rPr lang="en-US" altLang="zh-CN" sz="2400" i="1">
                <a:cs typeface="Times New Roman" panose="02020603050405020304" pitchFamily="18" charset="0"/>
              </a:rPr>
              <a:t>R</a:t>
            </a:r>
            <a:r>
              <a:rPr lang="en-US" altLang="zh-CN" sz="2400" baseline="-25000">
                <a:cs typeface="Times New Roman" panose="02020603050405020304" pitchFamily="18" charset="0"/>
              </a:rPr>
              <a:t>1</a:t>
            </a:r>
            <a:r>
              <a:rPr lang="zh-CN" altLang="zh-CN" sz="2400">
                <a:cs typeface="Times New Roman" panose="02020603050405020304" pitchFamily="18" charset="0"/>
              </a:rPr>
              <a:t>－</a:t>
            </a:r>
            <a:r>
              <a:rPr lang="en-US" altLang="zh-CN" sz="2400" i="1">
                <a:cs typeface="Times New Roman" panose="02020603050405020304" pitchFamily="18" charset="0"/>
              </a:rPr>
              <a:t>R</a:t>
            </a:r>
            <a:r>
              <a:rPr lang="en-US" altLang="zh-CN" sz="2400" baseline="-25000">
                <a:cs typeface="Times New Roman" panose="02020603050405020304" pitchFamily="18" charset="0"/>
              </a:rPr>
              <a:t>3</a:t>
            </a:r>
            <a:endParaRPr lang="zh-CN" altLang="zh-CN" sz="1200">
              <a:solidFill>
                <a:srgbClr val="000000"/>
              </a:solidFill>
              <a:cs typeface="Times New Roman" panose="02020603050405020304" pitchFamily="18" charset="0"/>
            </a:endParaRPr>
          </a:p>
        </p:txBody>
      </p:sp>
      <p:sp>
        <p:nvSpPr>
          <p:cNvPr id="20" name="内容占位符 1"/>
          <p:cNvSpPr txBox="1"/>
          <p:nvPr/>
        </p:nvSpPr>
        <p:spPr bwMode="auto">
          <a:xfrm>
            <a:off x="360854" y="4365104"/>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将开关接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、电阻箱、滑动变阻器串联，电流表测量电路中的电流，因保持滑动变阻器滑片位置不变，即滑动变阻器连入的阻值不变，调节电阻箱，使电流表示数不变，记下电阻箱阻值</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；由等效替代法可得</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，则未知电阻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7" grpId="0"/>
      <p:bldP spid="19" grpId="0"/>
      <p:bldP spid="20" grpId="0" build="p"/>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5562228"/>
          </a:xfrm>
        </p:spPr>
        <p:txBody>
          <a:bodyPr/>
          <a:lstStyle/>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河南周口期中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）小龙同学用伏安法测量一个定值电阻</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的阻值，进行了如下实验</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）用笔画线代替导线，将图甲中电路连接完整</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要求滑片</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向右移动时，电路中的电流变大</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82.jpg" descr="id:2147492828;FounderCES"/>
          <p:cNvPicPr/>
          <p:nvPr/>
        </p:nvPicPr>
        <p:blipFill>
          <a:blip r:embed="rId2"/>
          <a:stretch>
            <a:fillRect/>
          </a:stretch>
        </p:blipFill>
        <p:spPr>
          <a:xfrm>
            <a:off x="1665447" y="1796800"/>
            <a:ext cx="2819063" cy="2120706"/>
          </a:xfrm>
          <a:prstGeom prst="rect">
            <a:avLst/>
          </a:prstGeom>
        </p:spPr>
      </p:pic>
      <p:pic>
        <p:nvPicPr>
          <p:cNvPr id="4" name="gyc383.jpg" descr="id:2147492835;FounderCES"/>
          <p:cNvPicPr/>
          <p:nvPr/>
        </p:nvPicPr>
        <p:blipFill>
          <a:blip r:embed="rId3"/>
          <a:stretch>
            <a:fillRect/>
          </a:stretch>
        </p:blipFill>
        <p:spPr>
          <a:xfrm>
            <a:off x="5439610" y="2622391"/>
            <a:ext cx="1743240" cy="1289750"/>
          </a:xfrm>
          <a:prstGeom prst="rect">
            <a:avLst/>
          </a:prstGeom>
        </p:spPr>
      </p:pic>
      <p:pic>
        <p:nvPicPr>
          <p:cNvPr id="5" name="gyc384.jpg" descr="id:2147492842;FounderCES"/>
          <p:cNvPicPr/>
          <p:nvPr/>
        </p:nvPicPr>
        <p:blipFill>
          <a:blip r:embed="rId4"/>
          <a:stretch>
            <a:fillRect/>
          </a:stretch>
        </p:blipFill>
        <p:spPr>
          <a:xfrm>
            <a:off x="8615486" y="2684329"/>
            <a:ext cx="1410857" cy="1238478"/>
          </a:xfrm>
          <a:prstGeom prst="rect">
            <a:avLst/>
          </a:prstGeom>
        </p:spPr>
      </p:pic>
      <p:sp>
        <p:nvSpPr>
          <p:cNvPr id="7" name="矩形 6"/>
          <p:cNvSpPr/>
          <p:nvPr/>
        </p:nvSpPr>
        <p:spPr>
          <a:xfrm>
            <a:off x="2278782" y="380762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9" name="矩形 8"/>
          <p:cNvSpPr/>
          <p:nvPr/>
        </p:nvSpPr>
        <p:spPr>
          <a:xfrm>
            <a:off x="6055952" y="380534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1" name="矩形 10"/>
          <p:cNvSpPr/>
          <p:nvPr/>
        </p:nvSpPr>
        <p:spPr>
          <a:xfrm>
            <a:off x="9144708" y="380534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3" name="矩形 12"/>
          <p:cNvSpPr/>
          <p:nvPr/>
        </p:nvSpPr>
        <p:spPr>
          <a:xfrm>
            <a:off x="5439610" y="4369783"/>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8" name="矩形 7"/>
          <p:cNvSpPr/>
          <p:nvPr/>
        </p:nvSpPr>
        <p:spPr>
          <a:xfrm>
            <a:off x="378167" y="6111880"/>
            <a:ext cx="1422184" cy="461665"/>
          </a:xfrm>
          <a:prstGeom prst="rect">
            <a:avLst/>
          </a:prstGeom>
        </p:spPr>
        <p:txBody>
          <a:bodyPr wrap="none">
            <a:spAutoFit/>
          </a:bodyPr>
          <a:lstStyle/>
          <a:p>
            <a:r>
              <a:rPr lang="zh-CN" altLang="zh-CN" sz="2400">
                <a:cs typeface="Times New Roman" panose="02020603050405020304" pitchFamily="18" charset="0"/>
              </a:rPr>
              <a:t>如图所示</a:t>
            </a:r>
            <a:endParaRPr lang="zh-CN" altLang="en-US"/>
          </a:p>
        </p:txBody>
      </p:sp>
      <p:pic>
        <p:nvPicPr>
          <p:cNvPr id="12" name="gyc388.jpg" descr="id:2147493868;FounderCES"/>
          <p:cNvPicPr/>
          <p:nvPr/>
        </p:nvPicPr>
        <p:blipFill>
          <a:blip r:embed="rId5"/>
          <a:stretch>
            <a:fillRect/>
          </a:stretch>
        </p:blipFill>
        <p:spPr>
          <a:xfrm>
            <a:off x="1584967" y="1860466"/>
            <a:ext cx="3466507" cy="208798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47050"/>
            <a:ext cx="11485848" cy="1684244"/>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应与定值电阻串联，同时题中要求闭合开关后，滑动变阻器的滑片向右移动时电路中电流变大，由此确定，滑动变阻器接入电路中的电阻变小，应接滑动变阻器的右下接线柱接入电路中，连接电路如图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276853" y="515700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pic>
        <p:nvPicPr>
          <p:cNvPr id="4" name="gyc388.jpg" descr="id:2147493868;FounderCES"/>
          <p:cNvPicPr/>
          <p:nvPr/>
        </p:nvPicPr>
        <p:blipFill>
          <a:blip r:embed="rId2"/>
          <a:stretch>
            <a:fillRect/>
          </a:stretch>
        </p:blipFill>
        <p:spPr>
          <a:xfrm>
            <a:off x="4583038" y="3209850"/>
            <a:ext cx="3466507" cy="2087981"/>
          </a:xfrm>
          <a:prstGeom prst="rect">
            <a:avLst/>
          </a:prstGeom>
        </p:spPr>
      </p:pic>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6160"/>
            <a:ext cx="11485848" cy="576248"/>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）连接电路过程中，开关处于</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状态，这样做的目的是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6010548" y="376020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9" name="矩形 8"/>
          <p:cNvSpPr/>
          <p:nvPr/>
        </p:nvSpPr>
        <p:spPr>
          <a:xfrm>
            <a:off x="5583626" y="4322366"/>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10" name="gyc388.jpg" descr="id:2147493868;FounderCES"/>
          <p:cNvPicPr/>
          <p:nvPr/>
        </p:nvPicPr>
        <p:blipFill>
          <a:blip r:embed="rId2"/>
          <a:stretch>
            <a:fillRect/>
          </a:stretch>
        </p:blipFill>
        <p:spPr>
          <a:xfrm>
            <a:off x="5205481" y="1723653"/>
            <a:ext cx="3466507" cy="2087981"/>
          </a:xfrm>
          <a:prstGeom prst="rect">
            <a:avLst/>
          </a:prstGeom>
        </p:spPr>
      </p:pic>
      <p:sp>
        <p:nvSpPr>
          <p:cNvPr id="12" name="矩形 11"/>
          <p:cNvSpPr/>
          <p:nvPr/>
        </p:nvSpPr>
        <p:spPr>
          <a:xfrm>
            <a:off x="4934286" y="1188613"/>
            <a:ext cx="803425" cy="461665"/>
          </a:xfrm>
          <a:prstGeom prst="rect">
            <a:avLst/>
          </a:prstGeom>
        </p:spPr>
        <p:txBody>
          <a:bodyPr wrap="none">
            <a:spAutoFit/>
          </a:bodyPr>
          <a:lstStyle/>
          <a:p>
            <a:r>
              <a:rPr lang="zh-CN" altLang="zh-CN" sz="2400">
                <a:cs typeface="Times New Roman" panose="02020603050405020304" pitchFamily="18" charset="0"/>
              </a:rPr>
              <a:t>断开</a:t>
            </a:r>
            <a:endParaRPr lang="zh-CN" altLang="en-US"/>
          </a:p>
        </p:txBody>
      </p:sp>
      <p:sp>
        <p:nvSpPr>
          <p:cNvPr id="14" name="矩形 13"/>
          <p:cNvSpPr/>
          <p:nvPr/>
        </p:nvSpPr>
        <p:spPr>
          <a:xfrm>
            <a:off x="8888959" y="1184023"/>
            <a:ext cx="1422184" cy="461665"/>
          </a:xfrm>
          <a:prstGeom prst="rect">
            <a:avLst/>
          </a:prstGeom>
        </p:spPr>
        <p:txBody>
          <a:bodyPr wrap="none">
            <a:spAutoFit/>
          </a:bodyPr>
          <a:lstStyle/>
          <a:p>
            <a:r>
              <a:rPr lang="zh-CN" altLang="zh-CN" sz="2400">
                <a:cs typeface="Times New Roman" panose="02020603050405020304" pitchFamily="18" charset="0"/>
              </a:rPr>
              <a:t>保护电路</a:t>
            </a:r>
            <a:endParaRPr lang="zh-CN" altLang="en-US"/>
          </a:p>
        </p:txBody>
      </p:sp>
      <p:sp>
        <p:nvSpPr>
          <p:cNvPr id="15" name="内容占位符 1"/>
          <p:cNvSpPr txBox="1"/>
          <p:nvPr/>
        </p:nvSpPr>
        <p:spPr bwMode="auto">
          <a:xfrm>
            <a:off x="352282" y="4835514"/>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为了保护电路，避免接线错误时损坏电路元件，连接电路过程中，开关应处于断开状态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5" grpId="0"/>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）闭合开关后，发现电压表的示数约为电源电压，移动滑片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电压表示数无明显变化，电流表示数为零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造成该故障的原因是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6154311" y="393305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9" name="矩形 8"/>
          <p:cNvSpPr/>
          <p:nvPr/>
        </p:nvSpPr>
        <p:spPr>
          <a:xfrm>
            <a:off x="5655634" y="4495215"/>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11" name="矩形 10"/>
          <p:cNvSpPr/>
          <p:nvPr/>
        </p:nvSpPr>
        <p:spPr>
          <a:xfrm>
            <a:off x="6492623" y="1326883"/>
            <a:ext cx="1111202" cy="461665"/>
          </a:xfrm>
          <a:prstGeom prst="rect">
            <a:avLst/>
          </a:prstGeom>
        </p:spPr>
        <p:txBody>
          <a:bodyPr wrap="none">
            <a:spAutoFit/>
          </a:bodyPr>
          <a:lstStyle/>
          <a:p>
            <a:r>
              <a:rPr lang="en-US" altLang="zh-CN" sz="2400" i="1"/>
              <a:t>R</a:t>
            </a:r>
            <a:r>
              <a:rPr lang="en-US" altLang="zh-CN" sz="2400" i="1" baseline="-25000"/>
              <a:t>x</a:t>
            </a:r>
            <a:r>
              <a:rPr lang="zh-CN" altLang="zh-CN" sz="2400">
                <a:cs typeface="Times New Roman" panose="02020603050405020304" pitchFamily="18" charset="0"/>
              </a:rPr>
              <a:t>断路</a:t>
            </a:r>
            <a:endParaRPr lang="zh-CN" altLang="en-US"/>
          </a:p>
        </p:txBody>
      </p:sp>
      <p:pic>
        <p:nvPicPr>
          <p:cNvPr id="12" name="gyc388.jpg" descr="id:2147493868;FounderCES"/>
          <p:cNvPicPr/>
          <p:nvPr/>
        </p:nvPicPr>
        <p:blipFill>
          <a:blip r:embed="rId2"/>
          <a:stretch>
            <a:fillRect/>
          </a:stretch>
        </p:blipFill>
        <p:spPr>
          <a:xfrm>
            <a:off x="5290215" y="1917433"/>
            <a:ext cx="3468828" cy="2089379"/>
          </a:xfrm>
          <a:prstGeom prst="rect">
            <a:avLst/>
          </a:prstGeom>
        </p:spPr>
      </p:pic>
      <p:sp>
        <p:nvSpPr>
          <p:cNvPr id="13" name="内容占位符 1"/>
          <p:cNvSpPr txBox="1"/>
          <p:nvPr/>
        </p:nvSpPr>
        <p:spPr bwMode="auto">
          <a:xfrm>
            <a:off x="360854" y="4960137"/>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电流表没有示数，说明电路为断路，电压表有示数，说明电路中与电压表并联以外的部分不会断路，所以应是与电压表并联的电路出现了断路，即可能是</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p>
          <a:p>
            <a:pPr>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5674"/>
            <a:ext cx="11485848" cy="1130246"/>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实验中，灯泡与滑动变阻器串联，电压表测量灯泡两端的电压，电流表测量电路中电流，如图所示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208832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此题考查了伏安法测电阻的实验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涉及电路的连接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滑动变阻器的调节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欧姆定律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电阻箱的使用等知识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实验中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灯泡与滑动变阻器串联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将电压表并联在灯泡两端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5821450" y="567172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pic>
        <p:nvPicPr>
          <p:cNvPr id="6" name="gyc385.jpg" descr="id:2147493791;FounderCES"/>
          <p:cNvPicPr/>
          <p:nvPr/>
        </p:nvPicPr>
        <p:blipFill>
          <a:blip r:embed="rId2"/>
          <a:stretch>
            <a:fillRect/>
          </a:stretch>
        </p:blipFill>
        <p:spPr>
          <a:xfrm>
            <a:off x="4826188" y="3772570"/>
            <a:ext cx="2538036" cy="193211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00001"/>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）排除故障后闭合开关，移动滑片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时，电流表示数如图乙所示，待测电阻的阻值为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383.jpg" descr="id:2147492835;FounderCES"/>
          <p:cNvPicPr/>
          <p:nvPr/>
        </p:nvPicPr>
        <p:blipFill>
          <a:blip r:embed="rId2"/>
          <a:stretch>
            <a:fillRect/>
          </a:stretch>
        </p:blipFill>
        <p:spPr>
          <a:xfrm>
            <a:off x="6880860" y="2480310"/>
            <a:ext cx="2023745" cy="1626235"/>
          </a:xfrm>
          <a:prstGeom prst="rect">
            <a:avLst/>
          </a:prstGeom>
        </p:spPr>
      </p:pic>
      <p:sp>
        <p:nvSpPr>
          <p:cNvPr id="7" name="矩形 6"/>
          <p:cNvSpPr/>
          <p:nvPr/>
        </p:nvSpPr>
        <p:spPr>
          <a:xfrm>
            <a:off x="7640568" y="399971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9" name="矩形 8"/>
          <p:cNvSpPr/>
          <p:nvPr/>
        </p:nvSpPr>
        <p:spPr>
          <a:xfrm>
            <a:off x="5098670" y="4475172"/>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3862958" y="1642206"/>
            <a:ext cx="492443" cy="461665"/>
          </a:xfrm>
          <a:prstGeom prst="rect">
            <a:avLst/>
          </a:prstGeom>
        </p:spPr>
        <p:txBody>
          <a:bodyPr wrap="none">
            <a:spAutoFit/>
          </a:bodyPr>
          <a:lstStyle/>
          <a:p>
            <a:r>
              <a:rPr lang="en-US" altLang="zh-CN" sz="2400"/>
              <a:t>10</a:t>
            </a:r>
            <a:endParaRPr lang="zh-CN" altLang="en-US"/>
          </a:p>
        </p:txBody>
      </p:sp>
      <mc:AlternateContent xmlns:mc="http://schemas.openxmlformats.org/markup-compatibility/2006" xmlns:a14="http://schemas.microsoft.com/office/drawing/2010/main">
        <mc:Choice Requires="a14">
          <p:sp>
            <p:nvSpPr>
              <p:cNvPr id="8" name="内容占位符 1"/>
              <p:cNvSpPr txBox="1"/>
              <p:nvPr/>
            </p:nvSpPr>
            <p:spPr bwMode="auto">
              <a:xfrm>
                <a:off x="360854" y="5048756"/>
                <a:ext cx="11485848" cy="137056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由图乙知，电流表选用的测量范围是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，分度值为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，由欧姆定律可得</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𝑥</m:t>
                            </m:r>
                          </m:sub>
                        </m:sSub>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24</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Choice>
        <mc:Fallback xmlns="">
          <p:sp>
            <p:nvSpPr>
              <p:cNvPr id="8" name="内容占位符 1"/>
              <p:cNvSpPr txBox="1">
                <a:spLocks noRot="1" noChangeAspect="1" noMove="1" noResize="1" noEditPoints="1" noAdjustHandles="1" noChangeArrowheads="1" noChangeShapeType="1" noTextEdit="1"/>
              </p:cNvSpPr>
              <p:nvPr/>
            </p:nvSpPr>
            <p:spPr bwMode="auto">
              <a:xfrm>
                <a:off x="360854" y="5048756"/>
                <a:ext cx="11485848" cy="1370568"/>
              </a:xfrm>
              <a:prstGeom prst="rect">
                <a:avLst/>
              </a:prstGeom>
              <a:blipFill rotWithShape="1">
                <a:blip r:embed="rId3"/>
                <a:stretch>
                  <a:fillRect l="-2" t="-37" r="1" b="-499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6" name="矩形 5"/>
          <p:cNvSpPr/>
          <p:nvPr/>
        </p:nvSpPr>
        <p:spPr>
          <a:xfrm>
            <a:off x="3714641" y="414832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pic>
        <p:nvPicPr>
          <p:cNvPr id="12" name="gyc388.jpg" descr="id:2147493868;FounderCES"/>
          <p:cNvPicPr/>
          <p:nvPr/>
        </p:nvPicPr>
        <p:blipFill>
          <a:blip r:embed="rId4"/>
          <a:stretch>
            <a:fillRect/>
          </a:stretch>
        </p:blipFill>
        <p:spPr>
          <a:xfrm>
            <a:off x="2850545" y="2132698"/>
            <a:ext cx="3468828" cy="208937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）实验中，改变滑片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的位置，并记录相应数据，多次测量，求</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的平均值是为了</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6010801" y="393305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9" name="矩形 8"/>
          <p:cNvSpPr/>
          <p:nvPr/>
        </p:nvSpPr>
        <p:spPr>
          <a:xfrm>
            <a:off x="5655634" y="4495215"/>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11" name="矩形 10"/>
          <p:cNvSpPr/>
          <p:nvPr/>
        </p:nvSpPr>
        <p:spPr>
          <a:xfrm>
            <a:off x="821038" y="1361949"/>
            <a:ext cx="1422184" cy="461665"/>
          </a:xfrm>
          <a:prstGeom prst="rect">
            <a:avLst/>
          </a:prstGeom>
        </p:spPr>
        <p:txBody>
          <a:bodyPr wrap="none">
            <a:spAutoFit/>
          </a:bodyPr>
          <a:lstStyle/>
          <a:p>
            <a:r>
              <a:rPr lang="zh-CN" altLang="zh-CN" sz="2400">
                <a:cs typeface="Times New Roman" panose="02020603050405020304" pitchFamily="18" charset="0"/>
              </a:rPr>
              <a:t>减小误差</a:t>
            </a:r>
            <a:endParaRPr lang="zh-CN" altLang="en-US"/>
          </a:p>
        </p:txBody>
      </p:sp>
      <p:pic>
        <p:nvPicPr>
          <p:cNvPr id="12" name="gyc388.jpg" descr="id:2147493868;FounderCES"/>
          <p:cNvPicPr/>
          <p:nvPr/>
        </p:nvPicPr>
        <p:blipFill>
          <a:blip r:embed="rId2"/>
          <a:stretch>
            <a:fillRect/>
          </a:stretch>
        </p:blipFill>
        <p:spPr>
          <a:xfrm>
            <a:off x="5146705" y="1917433"/>
            <a:ext cx="3468828" cy="2089379"/>
          </a:xfrm>
          <a:prstGeom prst="rect">
            <a:avLst/>
          </a:prstGeom>
        </p:spPr>
      </p:pic>
      <p:sp>
        <p:nvSpPr>
          <p:cNvPr id="13" name="内容占位符 1"/>
          <p:cNvSpPr txBox="1"/>
          <p:nvPr/>
        </p:nvSpPr>
        <p:spPr bwMode="auto">
          <a:xfrm>
            <a:off x="369998" y="5085184"/>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实验中，改变滑片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的位置，并记录相应数据，多次测量求</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的平均值，是为了减小误差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35132"/>
            <a:ext cx="11485848" cy="3970318"/>
          </a:xfrm>
        </p:spPr>
        <p:txBody>
          <a:bodyPr/>
          <a:lstStyle/>
          <a:p>
            <a:pPr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）利用图甲实验器材还能完成下列探究实验</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探究电流与电压的关系</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探究电流与电阻的关系</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5004004" y="354443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9" name="矩形 8"/>
          <p:cNvSpPr/>
          <p:nvPr/>
        </p:nvSpPr>
        <p:spPr>
          <a:xfrm>
            <a:off x="4462991" y="3901230"/>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5</a:t>
            </a:r>
            <a:r>
              <a:rPr lang="zh-CN" altLang="zh-CN" sz="2400" b="0" dirty="0">
                <a:solidFill>
                  <a:srgbClr val="000000"/>
                </a:solidFill>
                <a:cs typeface="Times New Roman" panose="02020603050405020304" pitchFamily="18" charset="0"/>
              </a:rPr>
              <a:t>题）</a:t>
            </a:r>
            <a:endParaRPr lang="zh-CN" altLang="zh-CN" sz="1200" b="0" dirty="0">
              <a:solidFill>
                <a:srgbClr val="000000"/>
              </a:solidFill>
              <a:cs typeface="Times New Roman" panose="02020603050405020304" pitchFamily="18" charset="0"/>
            </a:endParaRPr>
          </a:p>
        </p:txBody>
      </p:sp>
      <p:sp>
        <p:nvSpPr>
          <p:cNvPr id="5" name="矩形 4"/>
          <p:cNvSpPr/>
          <p:nvPr/>
        </p:nvSpPr>
        <p:spPr>
          <a:xfrm>
            <a:off x="6797702" y="908720"/>
            <a:ext cx="407484" cy="579967"/>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A</a:t>
            </a:r>
            <a:endParaRPr lang="zh-CN" altLang="zh-CN" sz="1200">
              <a:solidFill>
                <a:srgbClr val="000000"/>
              </a:solidFill>
              <a:cs typeface="Times New Roman" panose="02020603050405020304" pitchFamily="18" charset="0"/>
            </a:endParaRPr>
          </a:p>
        </p:txBody>
      </p:sp>
      <p:pic>
        <p:nvPicPr>
          <p:cNvPr id="8" name="gyc388.jpg" descr="id:2147493868;FounderCES"/>
          <p:cNvPicPr/>
          <p:nvPr/>
        </p:nvPicPr>
        <p:blipFill>
          <a:blip r:embed="rId2"/>
          <a:stretch>
            <a:fillRect/>
          </a:stretch>
        </p:blipFill>
        <p:spPr>
          <a:xfrm>
            <a:off x="3736358" y="1549275"/>
            <a:ext cx="3468828" cy="2089379"/>
          </a:xfrm>
          <a:prstGeom prst="rect">
            <a:avLst/>
          </a:prstGeom>
        </p:spPr>
      </p:pic>
      <p:sp>
        <p:nvSpPr>
          <p:cNvPr id="10" name="内容占位符 1"/>
          <p:cNvSpPr txBox="1"/>
          <p:nvPr/>
        </p:nvSpPr>
        <p:spPr bwMode="auto">
          <a:xfrm>
            <a:off x="360854" y="479039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排除故障后利用图甲实验器材，可以改变电阻的电压，但不能改变电阻大小，故可以探究电流与电压关系，故选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2930739"/>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）在缺少电流表时，小龙选用阻值为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的定值电阻设计了如图丙所示电路，并完成实验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过程如下：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，电压表的示数为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，电压表的示数为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00000"/>
              </a:lnSpc>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用字母</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5" name="gyc384.jpg" descr="id:2147492842;FounderCES"/>
          <p:cNvPicPr/>
          <p:nvPr/>
        </p:nvPicPr>
        <p:blipFill>
          <a:blip r:embed="rId2"/>
          <a:stretch>
            <a:fillRect/>
          </a:stretch>
        </p:blipFill>
        <p:spPr>
          <a:xfrm>
            <a:off x="8471470" y="1425845"/>
            <a:ext cx="1410857" cy="1238478"/>
          </a:xfrm>
          <a:prstGeom prst="rect">
            <a:avLst/>
          </a:prstGeom>
        </p:spPr>
      </p:pic>
      <p:sp>
        <p:nvSpPr>
          <p:cNvPr id="8" name="矩形 7"/>
          <p:cNvSpPr/>
          <p:nvPr/>
        </p:nvSpPr>
        <p:spPr>
          <a:xfrm>
            <a:off x="9000692" y="254685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9" name="矩形 8"/>
          <p:cNvSpPr/>
          <p:nvPr/>
        </p:nvSpPr>
        <p:spPr>
          <a:xfrm>
            <a:off x="8472189" y="2874779"/>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矩形 3"/>
              <p:cNvSpPr/>
              <p:nvPr/>
            </p:nvSpPr>
            <p:spPr>
              <a:xfrm>
                <a:off x="1557142" y="2546858"/>
                <a:ext cx="1222771" cy="884025"/>
              </a:xfrm>
              <a:prstGeom prst="rect">
                <a:avLst/>
              </a:prstGeom>
            </p:spPr>
            <p:txBody>
              <a:bodyPr wrap="none">
                <a:spAutoFit/>
              </a:bodyPr>
              <a:lstStyle/>
              <a:p>
                <a:pPr algn="just">
                  <a:lnSpc>
                    <a:spcPct val="150000"/>
                  </a:lnSpc>
                  <a:spcAft>
                    <a:spcPts val="0"/>
                  </a:spcAft>
                  <a:tabLst>
                    <a:tab pos="6210935" algn="l"/>
                  </a:tabLst>
                </a:pPr>
                <a14:m>
                  <m:oMath xmlns:m="http://schemas.openxmlformats.org/officeDocument/2006/math">
                    <m:f>
                      <m:fPr>
                        <m:ctrlPr>
                          <a:rPr lang="zh-CN" altLang="zh-CN" sz="2400" i="1" smtClean="0">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latin typeface="Cambria Math" panose="02040503050406030204" pitchFamily="18" charset="0"/>
                                <a:cs typeface="Times New Roman" panose="02020603050405020304" pitchFamily="18" charset="0"/>
                              </a:rPr>
                              <m:t>𝑼</m:t>
                            </m:r>
                          </m:e>
                          <m:sub>
                            <m:r>
                              <a:rPr lang="en-US" altLang="zh-CN" sz="2400" i="1">
                                <a:latin typeface="Cambria Math" panose="02040503050406030204" pitchFamily="18" charset="0"/>
                                <a:cs typeface="Times New Roman" panose="02020603050405020304" pitchFamily="18" charset="0"/>
                              </a:rPr>
                              <m:t>𝟏</m:t>
                            </m:r>
                          </m:sub>
                        </m:sSub>
                      </m:num>
                      <m:den>
                        <m:sSub>
                          <m:sSubPr>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latin typeface="Cambria Math" panose="02040503050406030204" pitchFamily="18" charset="0"/>
                                <a:cs typeface="Times New Roman" panose="02020603050405020304" pitchFamily="18" charset="0"/>
                              </a:rPr>
                              <m:t>𝑼</m:t>
                            </m:r>
                          </m:e>
                          <m:sub>
                            <m:r>
                              <a:rPr lang="en-US" altLang="zh-CN" sz="2400" i="1">
                                <a:latin typeface="Cambria Math" panose="02040503050406030204" pitchFamily="18" charset="0"/>
                                <a:cs typeface="Times New Roman" panose="02020603050405020304" pitchFamily="18" charset="0"/>
                              </a:rPr>
                              <m:t>𝟐</m:t>
                            </m:r>
                          </m:sub>
                        </m:sSub>
                        <m:r>
                          <a:rPr lang="en-US" altLang="zh-CN" sz="2400" b="1" i="1" smtClean="0">
                            <a:latin typeface="Cambria Math" panose="02040503050406030204" pitchFamily="18" charset="0"/>
                            <a:cs typeface="Times New Roman" panose="02020603050405020304" pitchFamily="18" charset="0"/>
                          </a:rPr>
                          <m:t>−</m:t>
                        </m:r>
                        <m:sSub>
                          <m:sSubPr>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latin typeface="Cambria Math" panose="02040503050406030204" pitchFamily="18" charset="0"/>
                                <a:cs typeface="Times New Roman" panose="02020603050405020304" pitchFamily="18" charset="0"/>
                              </a:rPr>
                              <m:t>𝑼</m:t>
                            </m:r>
                          </m:e>
                          <m:sub>
                            <m:r>
                              <a:rPr lang="en-US" altLang="zh-CN" sz="2400" i="1">
                                <a:latin typeface="Cambria Math" panose="02040503050406030204" pitchFamily="18" charset="0"/>
                                <a:cs typeface="Times New Roman" panose="02020603050405020304" pitchFamily="18" charset="0"/>
                              </a:rPr>
                              <m:t>𝟏</m:t>
                            </m:r>
                          </m:sub>
                        </m:sSub>
                      </m:den>
                    </m:f>
                  </m:oMath>
                </a14:m>
                <a:r>
                  <a:rPr lang="en-US" altLang="zh-CN" sz="2400" i="1" dirty="0">
                    <a:cs typeface="Times New Roman" panose="02020603050405020304" pitchFamily="18" charset="0"/>
                  </a:rPr>
                  <a:t>R</a:t>
                </a:r>
                <a:r>
                  <a:rPr lang="en-US" altLang="zh-CN" sz="2400" baseline="-25000" dirty="0">
                    <a:cs typeface="Times New Roman" panose="02020603050405020304" pitchFamily="18" charset="0"/>
                  </a:rPr>
                  <a:t>0</a:t>
                </a:r>
                <a:endParaRPr lang="zh-CN" altLang="zh-CN" sz="1200" dirty="0">
                  <a:solidFill>
                    <a:srgbClr val="000000"/>
                  </a:solidFill>
                  <a:cs typeface="Times New Roman" panose="02020603050405020304" pitchFamily="18" charset="0"/>
                </a:endParaRPr>
              </a:p>
            </p:txBody>
          </p:sp>
        </mc:Choice>
        <mc:Fallback xmlns="">
          <p:sp>
            <p:nvSpPr>
              <p:cNvPr id="4" name="矩形 3"/>
              <p:cNvSpPr>
                <a:spLocks noRot="1" noChangeAspect="1" noMove="1" noResize="1" noEditPoints="1" noAdjustHandles="1" noChangeArrowheads="1" noChangeShapeType="1" noTextEdit="1"/>
              </p:cNvSpPr>
              <p:nvPr/>
            </p:nvSpPr>
            <p:spPr>
              <a:xfrm>
                <a:off x="1557142" y="2546858"/>
                <a:ext cx="1222771" cy="884025"/>
              </a:xfrm>
              <a:prstGeom prst="rect">
                <a:avLst/>
              </a:prstGeom>
              <a:blipFill rotWithShape="1">
                <a:blip r:embed="rId3"/>
                <a:stretch>
                  <a:fillRect l="-10" t="-57" r="42" b="-790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0" name="内容占位符 1"/>
              <p:cNvSpPr txBox="1"/>
              <p:nvPr/>
            </p:nvSpPr>
            <p:spPr bwMode="auto">
              <a:xfrm>
                <a:off x="343711" y="3469480"/>
                <a:ext cx="11485848" cy="310200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串联，电压表测量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两端的电压，电压表的示数为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再闭合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被短路，电路为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的简单电路，电压表测量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两端的电压，也测量电源电压，电压表的示数为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，电源电压</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在步骤</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，因为在串联电路中电流处处相等，结合欧姆定律可得</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𝑥</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𝑥</m:t>
                            </m:r>
                          </m:sub>
                        </m:sSub>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𝑥</m:t>
                            </m:r>
                          </m:sub>
                        </m:sSub>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，解得</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Choice>
        <mc:Fallback xmlns="">
          <p:sp>
            <p:nvSpPr>
              <p:cNvPr id="10" name="内容占位符 1"/>
              <p:cNvSpPr txBox="1">
                <a:spLocks noRot="1" noChangeAspect="1" noMove="1" noResize="1" noEditPoints="1" noAdjustHandles="1" noChangeArrowheads="1" noChangeShapeType="1" noTextEdit="1"/>
              </p:cNvSpPr>
              <p:nvPr/>
            </p:nvSpPr>
            <p:spPr bwMode="auto">
              <a:xfrm>
                <a:off x="343711" y="3469480"/>
                <a:ext cx="11485848" cy="3102003"/>
              </a:xfrm>
              <a:prstGeom prst="rect">
                <a:avLst/>
              </a:prstGeom>
              <a:blipFill rotWithShape="1">
                <a:blip r:embed="rId4"/>
                <a:stretch>
                  <a:fillRect l="-2" t="-15" r="1" b="-123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4454233"/>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伏安法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测量未知电阻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的阻值，实验电路图如图甲所示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）图甲中，闭合开关前要将滑动变阻器的滑片调到最</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338.jpg" descr="id:2147492849;FounderCES"/>
          <p:cNvPicPr/>
          <p:nvPr/>
        </p:nvPicPr>
        <p:blipFill>
          <a:blip r:embed="rId2"/>
          <a:stretch>
            <a:fillRect/>
          </a:stretch>
        </p:blipFill>
        <p:spPr>
          <a:xfrm>
            <a:off x="3862958" y="1436447"/>
            <a:ext cx="1974838" cy="1894017"/>
          </a:xfrm>
          <a:prstGeom prst="rect">
            <a:avLst/>
          </a:prstGeom>
        </p:spPr>
      </p:pic>
      <p:pic>
        <p:nvPicPr>
          <p:cNvPr id="4" name="gh339.jpg" descr="id:2147492856;FounderCES"/>
          <p:cNvPicPr/>
          <p:nvPr/>
        </p:nvPicPr>
        <p:blipFill>
          <a:blip r:embed="rId3"/>
          <a:stretch>
            <a:fillRect/>
          </a:stretch>
        </p:blipFill>
        <p:spPr>
          <a:xfrm>
            <a:off x="6601883" y="1584774"/>
            <a:ext cx="1512168" cy="1731204"/>
          </a:xfrm>
          <a:prstGeom prst="rect">
            <a:avLst/>
          </a:prstGeom>
        </p:spPr>
      </p:pic>
      <p:sp>
        <p:nvSpPr>
          <p:cNvPr id="7" name="矩形 6"/>
          <p:cNvSpPr/>
          <p:nvPr/>
        </p:nvSpPr>
        <p:spPr>
          <a:xfrm>
            <a:off x="4581860" y="333274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9" name="矩形 8"/>
          <p:cNvSpPr/>
          <p:nvPr/>
        </p:nvSpPr>
        <p:spPr>
          <a:xfrm>
            <a:off x="7188581" y="333046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1" name="矩形 10"/>
          <p:cNvSpPr/>
          <p:nvPr/>
        </p:nvSpPr>
        <p:spPr>
          <a:xfrm>
            <a:off x="5344207" y="3727213"/>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8985990" y="4206749"/>
            <a:ext cx="494046" cy="461665"/>
          </a:xfrm>
          <a:prstGeom prst="rect">
            <a:avLst/>
          </a:prstGeom>
        </p:spPr>
        <p:txBody>
          <a:bodyPr wrap="none">
            <a:spAutoFit/>
          </a:bodyPr>
          <a:lstStyle/>
          <a:p>
            <a:r>
              <a:rPr lang="zh-CN" altLang="zh-CN" sz="2400">
                <a:cs typeface="Times New Roman" panose="02020603050405020304" pitchFamily="18" charset="0"/>
              </a:rPr>
              <a:t>右</a:t>
            </a:r>
            <a:endParaRPr lang="zh-CN" altLang="en-US"/>
          </a:p>
        </p:txBody>
      </p:sp>
      <p:sp>
        <p:nvSpPr>
          <p:cNvPr id="10" name="内容占位符 1"/>
          <p:cNvSpPr txBox="1"/>
          <p:nvPr/>
        </p:nvSpPr>
        <p:spPr bwMode="auto">
          <a:xfrm>
            <a:off x="360854" y="5142130"/>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闭合开关前，滑动变阻器的滑片应置于阻值最大处，所以在题图甲中滑动变阻器的滑片要调到最右端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）小明移动滑动变阻器的滑片测出多组电压和电流的值，记录到表格中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小明根据表中数据算出电阻，发现虽然测量的是同一个电阻，但每次实验算出的电阻并不完全相同，同组同学进行讨论后总结出造成这种差异的原因是测量过程存在</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，同组同学觉得小明设计的表格存在缺陷，缺少</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707557" y="3116302"/>
          <a:ext cx="5040560" cy="1927989"/>
        </p:xfrm>
        <a:graphic>
          <a:graphicData uri="http://schemas.openxmlformats.org/drawingml/2006/table">
            <a:tbl>
              <a:tblPr firstRow="1" firstCol="1" bandRow="1"/>
              <a:tblGrid>
                <a:gridCol w="1260140">
                  <a:extLst>
                    <a:ext uri="{9D8B030D-6E8A-4147-A177-3AD203B41FA5}">
                      <a16:colId xmlns:a16="http://schemas.microsoft.com/office/drawing/2014/main" val="20000"/>
                    </a:ext>
                  </a:extLst>
                </a:gridCol>
                <a:gridCol w="1260140">
                  <a:extLst>
                    <a:ext uri="{9D8B030D-6E8A-4147-A177-3AD203B41FA5}">
                      <a16:colId xmlns:a16="http://schemas.microsoft.com/office/drawing/2014/main" val="20001"/>
                    </a:ext>
                  </a:extLst>
                </a:gridCol>
                <a:gridCol w="1260140">
                  <a:extLst>
                    <a:ext uri="{9D8B030D-6E8A-4147-A177-3AD203B41FA5}">
                      <a16:colId xmlns:a16="http://schemas.microsoft.com/office/drawing/2014/main" val="20002"/>
                    </a:ext>
                  </a:extLst>
                </a:gridCol>
                <a:gridCol w="1260140">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电阻</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10" name="矩形 9"/>
          <p:cNvSpPr/>
          <p:nvPr/>
        </p:nvSpPr>
        <p:spPr>
          <a:xfrm>
            <a:off x="9981093" y="1934416"/>
            <a:ext cx="803425" cy="461665"/>
          </a:xfrm>
          <a:prstGeom prst="rect">
            <a:avLst/>
          </a:prstGeom>
        </p:spPr>
        <p:txBody>
          <a:bodyPr wrap="none">
            <a:spAutoFit/>
          </a:bodyPr>
          <a:lstStyle/>
          <a:p>
            <a:r>
              <a:rPr lang="zh-CN" altLang="zh-CN" sz="2400">
                <a:cs typeface="Times New Roman" panose="02020603050405020304" pitchFamily="18" charset="0"/>
              </a:rPr>
              <a:t>误差</a:t>
            </a:r>
            <a:endParaRPr lang="zh-CN" altLang="en-US"/>
          </a:p>
        </p:txBody>
      </p:sp>
      <p:sp>
        <p:nvSpPr>
          <p:cNvPr id="12" name="矩形 11"/>
          <p:cNvSpPr/>
          <p:nvPr/>
        </p:nvSpPr>
        <p:spPr>
          <a:xfrm>
            <a:off x="5974805" y="2456778"/>
            <a:ext cx="1754006" cy="461665"/>
          </a:xfrm>
          <a:prstGeom prst="rect">
            <a:avLst/>
          </a:prstGeom>
        </p:spPr>
        <p:txBody>
          <a:bodyPr wrap="none">
            <a:spAutoFit/>
          </a:bodyPr>
          <a:lstStyle/>
          <a:p>
            <a:r>
              <a:rPr lang="zh-CN" altLang="zh-CN" sz="2400" dirty="0">
                <a:cs typeface="Times New Roman" panose="02020603050405020304" pitchFamily="18" charset="0"/>
              </a:rPr>
              <a:t>平均值</a:t>
            </a:r>
            <a:r>
              <a:rPr lang="en-US" altLang="zh-CN" sz="2400" dirty="0"/>
              <a:t>/Ω</a:t>
            </a:r>
            <a:r>
              <a:rPr lang="zh-CN" altLang="zh-CN" sz="2400" dirty="0">
                <a:cs typeface="Times New Roman" panose="02020603050405020304" pitchFamily="18" charset="0"/>
              </a:rPr>
              <a:t>　</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25231"/>
            <a:ext cx="11485848" cy="1684244"/>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发现测量同一个电阻的阻值，每次计算出的结果不完全相同，造成这种差异的原因是测量过程存在误差，要减小测量的误差，可以采取多次测量，求平均值的方法，所以小明设计的表格存在缺陷，缺少平均值一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635802" y="3187272"/>
          <a:ext cx="5040560" cy="1927989"/>
        </p:xfrm>
        <a:graphic>
          <a:graphicData uri="http://schemas.openxmlformats.org/drawingml/2006/table">
            <a:tbl>
              <a:tblPr firstRow="1" firstCol="1" bandRow="1"/>
              <a:tblGrid>
                <a:gridCol w="1260140">
                  <a:extLst>
                    <a:ext uri="{9D8B030D-6E8A-4147-A177-3AD203B41FA5}">
                      <a16:colId xmlns:a16="http://schemas.microsoft.com/office/drawing/2014/main" val="20000"/>
                    </a:ext>
                  </a:extLst>
                </a:gridCol>
                <a:gridCol w="1260140">
                  <a:extLst>
                    <a:ext uri="{9D8B030D-6E8A-4147-A177-3AD203B41FA5}">
                      <a16:colId xmlns:a16="http://schemas.microsoft.com/office/drawing/2014/main" val="20001"/>
                    </a:ext>
                  </a:extLst>
                </a:gridCol>
                <a:gridCol w="1260140">
                  <a:extLst>
                    <a:ext uri="{9D8B030D-6E8A-4147-A177-3AD203B41FA5}">
                      <a16:colId xmlns:a16="http://schemas.microsoft.com/office/drawing/2014/main" val="20002"/>
                    </a:ext>
                  </a:extLst>
                </a:gridCol>
                <a:gridCol w="1260140">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电阻</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）完成上述探究后，小明想测另一个未知阻值的定值电阻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，在电流表被借走的情况下，只有电压表，利用一个已知阻值为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的电阻、一个单刀双掷开关和原有实验器材，利用如图乙所示的电路图测出了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阻值</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请你将以下实验步骤补充完整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移动到某一个位置，记下电压表示数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h339.jpg" descr="id:2147492856;FounderCES"/>
          <p:cNvPicPr/>
          <p:nvPr/>
        </p:nvPicPr>
        <p:blipFill>
          <a:blip r:embed="rId2"/>
          <a:stretch>
            <a:fillRect/>
          </a:stretch>
        </p:blipFill>
        <p:spPr>
          <a:xfrm>
            <a:off x="9110345" y="3653155"/>
            <a:ext cx="1750060" cy="1864995"/>
          </a:xfrm>
          <a:prstGeom prst="rect">
            <a:avLst/>
          </a:prstGeom>
        </p:spPr>
      </p:pic>
      <p:sp>
        <p:nvSpPr>
          <p:cNvPr id="6" name="矩形 5"/>
          <p:cNvSpPr/>
          <p:nvPr/>
        </p:nvSpPr>
        <p:spPr>
          <a:xfrm>
            <a:off x="9697132" y="546095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7" name="矩形 6"/>
          <p:cNvSpPr/>
          <p:nvPr/>
        </p:nvSpPr>
        <p:spPr>
          <a:xfrm>
            <a:off x="9144348" y="5802987"/>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9" name="内容占位符 1"/>
          <p:cNvSpPr>
            <a:spLocks noGrp="1"/>
          </p:cNvSpPr>
          <p:nvPr/>
        </p:nvSpPr>
        <p:spPr>
          <a:xfrm>
            <a:off x="360854" y="3042280"/>
            <a:ext cx="11485848" cy="1130246"/>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，记下电压表示数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矩形 9"/>
          <p:cNvSpPr/>
          <p:nvPr/>
        </p:nvSpPr>
        <p:spPr>
          <a:xfrm>
            <a:off x="2494806" y="3074133"/>
            <a:ext cx="7848872" cy="461665"/>
          </a:xfrm>
          <a:prstGeom prst="rect">
            <a:avLst/>
          </a:prstGeom>
        </p:spPr>
        <p:txBody>
          <a:bodyPr wrap="square">
            <a:spAutoFit/>
          </a:bodyPr>
          <a:lstStyle/>
          <a:p>
            <a:r>
              <a:rPr lang="zh-CN" altLang="zh-CN" sz="2400">
                <a:cs typeface="Times New Roman" panose="02020603050405020304" pitchFamily="18" charset="0"/>
              </a:rPr>
              <a:t>保持滑动变阻器滑片</a:t>
            </a:r>
            <a:r>
              <a:rPr lang="en-US" altLang="zh-CN" sz="2400" i="1"/>
              <a:t>P</a:t>
            </a:r>
            <a:r>
              <a:rPr lang="zh-CN" altLang="zh-CN" sz="2400">
                <a:cs typeface="Times New Roman" panose="02020603050405020304" pitchFamily="18" charset="0"/>
              </a:rPr>
              <a:t>的位置不变，把开关</a:t>
            </a:r>
            <a:r>
              <a:rPr lang="en-US" altLang="zh-CN" sz="2400"/>
              <a:t>S</a:t>
            </a:r>
            <a:r>
              <a:rPr lang="en-US" altLang="zh-CN" sz="2400" baseline="-25000"/>
              <a:t>2</a:t>
            </a:r>
            <a:r>
              <a:rPr lang="zh-CN" altLang="zh-CN" sz="2400">
                <a:cs typeface="Times New Roman" panose="02020603050405020304" pitchFamily="18" charset="0"/>
              </a:rPr>
              <a:t>接到</a:t>
            </a:r>
            <a:r>
              <a:rPr lang="en-US" altLang="zh-CN" sz="2400" i="1"/>
              <a:t>b</a:t>
            </a:r>
            <a:r>
              <a:rPr lang="zh-CN" altLang="zh-CN" sz="2400">
                <a:cs typeface="Times New Roman" panose="02020603050405020304" pitchFamily="18" charset="0"/>
              </a:rPr>
              <a:t>　</a:t>
            </a:r>
            <a:endParaRPr lang="zh-CN" altLang="en-US"/>
          </a:p>
        </p:txBody>
      </p:sp>
      <p:sp>
        <p:nvSpPr>
          <p:cNvPr id="11" name="内容占位符 1"/>
          <p:cNvSpPr>
            <a:spLocks noGrp="1"/>
          </p:cNvSpPr>
          <p:nvPr/>
        </p:nvSpPr>
        <p:spPr>
          <a:xfrm>
            <a:off x="360854" y="4271346"/>
            <a:ext cx="11485848" cy="576248"/>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阻值的表达式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2" name="矩形 11"/>
              <p:cNvSpPr/>
              <p:nvPr/>
            </p:nvSpPr>
            <p:spPr>
              <a:xfrm>
                <a:off x="3583845" y="3868287"/>
                <a:ext cx="1299715" cy="884025"/>
              </a:xfrm>
              <a:prstGeom prst="rect">
                <a:avLst/>
              </a:prstGeom>
            </p:spPr>
            <p:txBody>
              <a:bodyPr wrap="none">
                <a:spAutoFit/>
              </a:bodyPr>
              <a:lstStyle/>
              <a:p>
                <a:pPr algn="just">
                  <a:lnSpc>
                    <a:spcPct val="150000"/>
                  </a:lnSpc>
                  <a:spcAft>
                    <a:spcPts val="0"/>
                  </a:spcAft>
                  <a:tabLst>
                    <a:tab pos="6210935" algn="l"/>
                  </a:tabLst>
                </a:pPr>
                <a:r>
                  <a:rPr lang="zh-CN" altLang="zh-CN" sz="2400" dirty="0">
                    <a:cs typeface="Times New Roman" panose="02020603050405020304" pitchFamily="18" charset="0"/>
                  </a:rPr>
                  <a:t> </a:t>
                </a:r>
                <a14:m>
                  <m:oMath xmlns:m="http://schemas.openxmlformats.org/officeDocument/2006/math">
                    <m:f>
                      <m:fPr>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latin typeface="Cambria Math" panose="02040503050406030204" pitchFamily="18" charset="0"/>
                                <a:cs typeface="Times New Roman" panose="02020603050405020304" pitchFamily="18" charset="0"/>
                              </a:rPr>
                              <m:t>𝑼</m:t>
                            </m:r>
                          </m:e>
                          <m:sub>
                            <m:r>
                              <a:rPr lang="en-US" altLang="zh-CN" sz="2400" i="1">
                                <a:latin typeface="Cambria Math" panose="02040503050406030204" pitchFamily="18" charset="0"/>
                                <a:cs typeface="Times New Roman" panose="02020603050405020304" pitchFamily="18" charset="0"/>
                              </a:rPr>
                              <m:t>𝟏</m:t>
                            </m:r>
                          </m:sub>
                        </m:sSub>
                      </m:num>
                      <m:den>
                        <m:sSub>
                          <m:sSubPr>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latin typeface="Cambria Math" panose="02040503050406030204" pitchFamily="18" charset="0"/>
                                <a:cs typeface="Times New Roman" panose="02020603050405020304" pitchFamily="18" charset="0"/>
                              </a:rPr>
                              <m:t>𝑼</m:t>
                            </m:r>
                          </m:e>
                          <m:sub>
                            <m:r>
                              <a:rPr lang="en-US" altLang="zh-CN" sz="2400" i="1">
                                <a:latin typeface="Cambria Math" panose="02040503050406030204" pitchFamily="18" charset="0"/>
                                <a:cs typeface="Times New Roman" panose="02020603050405020304" pitchFamily="18" charset="0"/>
                              </a:rPr>
                              <m:t>𝟐</m:t>
                            </m:r>
                          </m:sub>
                        </m:sSub>
                        <m:r>
                          <a:rPr lang="en-US" altLang="zh-CN" sz="2400" b="1" i="1" smtClean="0">
                            <a:latin typeface="Cambria Math" panose="02040503050406030204" pitchFamily="18" charset="0"/>
                            <a:cs typeface="Times New Roman" panose="02020603050405020304" pitchFamily="18" charset="0"/>
                          </a:rPr>
                          <m:t>−</m:t>
                        </m:r>
                        <m:sSub>
                          <m:sSubPr>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latin typeface="Cambria Math" panose="02040503050406030204" pitchFamily="18" charset="0"/>
                                <a:cs typeface="Times New Roman" panose="02020603050405020304" pitchFamily="18" charset="0"/>
                              </a:rPr>
                              <m:t>𝑼</m:t>
                            </m:r>
                          </m:e>
                          <m:sub>
                            <m:r>
                              <a:rPr lang="en-US" altLang="zh-CN" sz="2400" i="1">
                                <a:latin typeface="Cambria Math" panose="02040503050406030204" pitchFamily="18" charset="0"/>
                                <a:cs typeface="Times New Roman" panose="02020603050405020304" pitchFamily="18" charset="0"/>
                              </a:rPr>
                              <m:t>𝟏</m:t>
                            </m:r>
                          </m:sub>
                        </m:sSub>
                      </m:den>
                    </m:f>
                  </m:oMath>
                </a14:m>
                <a:r>
                  <a:rPr lang="en-US" altLang="zh-CN" sz="2400" i="1" dirty="0">
                    <a:cs typeface="Times New Roman" panose="02020603050405020304" pitchFamily="18" charset="0"/>
                  </a:rPr>
                  <a:t>R</a:t>
                </a:r>
                <a:r>
                  <a:rPr lang="en-US" altLang="zh-CN" sz="2400" baseline="-25000" dirty="0">
                    <a:cs typeface="Times New Roman" panose="02020603050405020304" pitchFamily="18" charset="0"/>
                  </a:rPr>
                  <a:t>0</a:t>
                </a:r>
                <a:endParaRPr lang="zh-CN" altLang="zh-CN" sz="1200" dirty="0">
                  <a:solidFill>
                    <a:srgbClr val="000000"/>
                  </a:solidFill>
                  <a:cs typeface="Times New Roman" panose="02020603050405020304" pitchFamily="18" charset="0"/>
                </a:endParaRPr>
              </a:p>
            </p:txBody>
          </p:sp>
        </mc:Choice>
        <mc:Fallback xmlns="">
          <p:sp>
            <p:nvSpPr>
              <p:cNvPr id="12" name="矩形 11"/>
              <p:cNvSpPr>
                <a:spLocks noRot="1" noChangeAspect="1" noMove="1" noResize="1" noEditPoints="1" noAdjustHandles="1" noChangeArrowheads="1" noChangeShapeType="1" noTextEdit="1"/>
              </p:cNvSpPr>
              <p:nvPr/>
            </p:nvSpPr>
            <p:spPr>
              <a:xfrm>
                <a:off x="3583845" y="3868287"/>
                <a:ext cx="1299715" cy="884025"/>
              </a:xfrm>
              <a:prstGeom prst="rect">
                <a:avLst/>
              </a:prstGeom>
              <a:blipFill rotWithShape="1">
                <a:blip r:embed="rId3"/>
                <a:stretch>
                  <a:fillRect l="-42" t="-57" r="32" b="-7905"/>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h339.jpg" descr="id:2147492856;FounderCES"/>
          <p:cNvPicPr/>
          <p:nvPr/>
        </p:nvPicPr>
        <p:blipFill>
          <a:blip r:embed="rId2"/>
          <a:stretch>
            <a:fillRect/>
          </a:stretch>
        </p:blipFill>
        <p:spPr>
          <a:xfrm>
            <a:off x="5307965" y="3804285"/>
            <a:ext cx="1875155" cy="1960880"/>
          </a:xfrm>
          <a:prstGeom prst="rect">
            <a:avLst/>
          </a:prstGeom>
        </p:spPr>
      </p:pic>
      <p:sp>
        <p:nvSpPr>
          <p:cNvPr id="6" name="矩形 5"/>
          <p:cNvSpPr/>
          <p:nvPr/>
        </p:nvSpPr>
        <p:spPr>
          <a:xfrm>
            <a:off x="6038386" y="577966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7" name="矩形 6"/>
          <p:cNvSpPr/>
          <p:nvPr/>
        </p:nvSpPr>
        <p:spPr>
          <a:xfrm>
            <a:off x="5485602" y="6176417"/>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mc:AlternateContent xmlns:mc="http://schemas.openxmlformats.org/markup-compatibility/2006" xmlns:a14="http://schemas.microsoft.com/office/drawing/2010/main">
        <mc:Choice Requires="a14">
          <p:sp>
            <p:nvSpPr>
              <p:cNvPr id="8" name="内容占位符 1"/>
              <p:cNvSpPr txBox="1"/>
              <p:nvPr/>
            </p:nvSpPr>
            <p:spPr bwMode="auto">
              <a:xfrm>
                <a:off x="406310" y="764892"/>
                <a:ext cx="11485848" cy="439293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en-US">
                    <a:solidFill>
                      <a:schemeClr val="tx1"/>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移动到某一个位置，记下电压表示数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，此时电压表测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，保持滑动变阻器滑片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的位置不变，把开关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接到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，记下电压表示数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，此时电压表测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两端的总电压；③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两种情形下，</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R</a:t>
                </a:r>
                <a:r>
                  <a:rPr lang="en-US" altLang="zh-CN"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x</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与滑动变阻器均为串联，电路中电流不变，定值电阻</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0</a:t>
                </a:r>
                <a:endPar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20000"/>
                  </a:lnSpc>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两端的电压为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U</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U</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U</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，通过</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R</a:t>
                </a:r>
                <a:r>
                  <a:rPr lang="en-US" altLang="zh-CN"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x</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的电流为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I</a:t>
                </a:r>
                <a:r>
                  <a:rPr lang="en-US" altLang="zh-CN"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x</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，则被测电阻</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R</a:t>
                </a:r>
                <a:r>
                  <a:rPr lang="en-US" altLang="zh-CN"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x</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的阻值为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R</a:t>
                </a:r>
                <a:r>
                  <a:rPr lang="en-US" altLang="zh-CN"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x</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𝑥</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𝑥</m:t>
                            </m:r>
                          </m:sub>
                        </m:sSub>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den>
                        </m:f>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0</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sym typeface="+mn-ea"/>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8" name="内容占位符 1"/>
              <p:cNvSpPr txBox="1">
                <a:spLocks noRot="1" noChangeAspect="1" noMove="1" noResize="1" noEditPoints="1" noAdjustHandles="1" noChangeArrowheads="1" noChangeShapeType="1" noTextEdit="1"/>
              </p:cNvSpPr>
              <p:nvPr/>
            </p:nvSpPr>
            <p:spPr bwMode="auto">
              <a:xfrm>
                <a:off x="406310" y="764892"/>
                <a:ext cx="11485848" cy="4392930"/>
              </a:xfrm>
              <a:prstGeom prst="rect">
                <a:avLst/>
              </a:prstGeom>
              <a:blipFill rotWithShape="1">
                <a:blip r:embed="rId3"/>
                <a:stretch>
                  <a:fillRect l="-5" t="-8" r="4" b="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40322"/>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）闭合开关后，滑片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位于某一位置时，电压表示数如图乙所示，为了让小灯泡正常发光，应将滑动变阻器的滑片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355.jpg" descr="id:2147492096;FounderCES"/>
          <p:cNvPicPr/>
          <p:nvPr/>
        </p:nvPicPr>
        <p:blipFill>
          <a:blip r:embed="rId2"/>
          <a:stretch>
            <a:fillRect/>
          </a:stretch>
        </p:blipFill>
        <p:spPr>
          <a:xfrm>
            <a:off x="5087094" y="2555050"/>
            <a:ext cx="2180077" cy="1180296"/>
          </a:xfrm>
          <a:prstGeom prst="rect">
            <a:avLst/>
          </a:prstGeom>
        </p:spPr>
      </p:pic>
      <p:sp>
        <p:nvSpPr>
          <p:cNvPr id="8" name="矩形 7"/>
          <p:cNvSpPr/>
          <p:nvPr/>
        </p:nvSpPr>
        <p:spPr>
          <a:xfrm>
            <a:off x="5886913" y="370064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5" name="矩形 4"/>
          <p:cNvSpPr/>
          <p:nvPr/>
        </p:nvSpPr>
        <p:spPr>
          <a:xfrm>
            <a:off x="5589052" y="1864242"/>
            <a:ext cx="494046" cy="461665"/>
          </a:xfrm>
          <a:prstGeom prst="rect">
            <a:avLst/>
          </a:prstGeom>
        </p:spPr>
        <p:txBody>
          <a:bodyPr wrap="none">
            <a:spAutoFit/>
          </a:bodyPr>
          <a:lstStyle/>
          <a:p>
            <a:r>
              <a:rPr lang="zh-CN" altLang="zh-CN" sz="2400">
                <a:cs typeface="Times New Roman" panose="02020603050405020304" pitchFamily="18" charset="0"/>
              </a:rPr>
              <a:t>左</a:t>
            </a:r>
            <a:endParaRPr lang="zh-CN" altLang="en-US"/>
          </a:p>
        </p:txBody>
      </p:sp>
      <p:sp>
        <p:nvSpPr>
          <p:cNvPr id="7" name="内容占位符 1"/>
          <p:cNvSpPr txBox="1"/>
          <p:nvPr/>
        </p:nvSpPr>
        <p:spPr bwMode="auto">
          <a:xfrm>
            <a:off x="352282" y="426503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电压表的分度值为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，所选测量范围为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，小于小灯泡的额定电压，则为测量小灯泡正常发光时的电阻，应将滑片向左移动，减小滑动变阻器接入电路中的电阻，使电压表示数为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5139"/>
            <a:ext cx="11485848" cy="2238241"/>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此题考查了伏安法测电阻的实验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涉及电路的连接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滑动变阻器的调节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欧姆定律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电阻箱的使用等知识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根据电压表的量程和分度值读出示数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由串联电路分压原理可知滑动变阻器接入电路的电阻太大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所以滑动变阻器的滑片应向左移动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使滑动变阻器接入电路的电阻变小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55.jpg" descr="id:2147492096;FounderCES"/>
          <p:cNvPicPr/>
          <p:nvPr/>
        </p:nvPicPr>
        <p:blipFill>
          <a:blip r:embed="rId2"/>
          <a:stretch>
            <a:fillRect/>
          </a:stretch>
        </p:blipFill>
        <p:spPr>
          <a:xfrm>
            <a:off x="5087094" y="3723380"/>
            <a:ext cx="2180077" cy="1180296"/>
          </a:xfrm>
          <a:prstGeom prst="rect">
            <a:avLst/>
          </a:prstGeom>
        </p:spPr>
      </p:pic>
      <p:sp>
        <p:nvSpPr>
          <p:cNvPr id="4" name="矩形 3"/>
          <p:cNvSpPr/>
          <p:nvPr/>
        </p:nvSpPr>
        <p:spPr>
          <a:xfrm>
            <a:off x="5886913" y="486897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调整</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到适当位置，电压表示数为</a:t>
            </a:r>
            <a:r>
              <a:rPr lang="en-US" altLang="zh-CN" spc="-100">
                <a:solidFill>
                  <a:srgbClr val="000000"/>
                </a:solidFill>
                <a:ea typeface="宋体" panose="02010600030101010101" pitchFamily="2" charset="-122"/>
                <a:cs typeface="Times New Roman" panose="02020603050405020304" pitchFamily="18" charset="0"/>
              </a:rPr>
              <a:t>2.</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，此时电流表示数如图丙所示，则该小灯泡正常工作时的电阻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，此时滑动变阻器接入电路的电阻为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gyc356.jpg" descr="id:2147492103;FounderCES"/>
          <p:cNvPicPr/>
          <p:nvPr/>
        </p:nvPicPr>
        <p:blipFill>
          <a:blip r:embed="rId2"/>
          <a:stretch>
            <a:fillRect/>
          </a:stretch>
        </p:blipFill>
        <p:spPr>
          <a:xfrm>
            <a:off x="4799062" y="1988840"/>
            <a:ext cx="2180077" cy="1204101"/>
          </a:xfrm>
          <a:prstGeom prst="rect">
            <a:avLst/>
          </a:prstGeom>
        </p:spPr>
      </p:pic>
      <p:sp>
        <p:nvSpPr>
          <p:cNvPr id="9" name="矩形 8"/>
          <p:cNvSpPr/>
          <p:nvPr/>
        </p:nvSpPr>
        <p:spPr>
          <a:xfrm>
            <a:off x="5619462" y="319294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4" name="矩形 3"/>
          <p:cNvSpPr/>
          <p:nvPr/>
        </p:nvSpPr>
        <p:spPr>
          <a:xfrm>
            <a:off x="3699687" y="1423807"/>
            <a:ext cx="723275" cy="461665"/>
          </a:xfrm>
          <a:prstGeom prst="rect">
            <a:avLst/>
          </a:prstGeom>
        </p:spPr>
        <p:txBody>
          <a:bodyPr wrap="none">
            <a:spAutoFit/>
          </a:bodyPr>
          <a:lstStyle/>
          <a:p>
            <a:r>
              <a:rPr lang="en-US" altLang="zh-CN" sz="2400"/>
              <a:t>6.25</a:t>
            </a:r>
            <a:endParaRPr lang="zh-CN" altLang="en-US"/>
          </a:p>
        </p:txBody>
      </p:sp>
      <p:sp>
        <p:nvSpPr>
          <p:cNvPr id="7" name="矩形 6"/>
          <p:cNvSpPr/>
          <p:nvPr/>
        </p:nvSpPr>
        <p:spPr>
          <a:xfrm>
            <a:off x="9682420" y="1423664"/>
            <a:ext cx="338554" cy="461665"/>
          </a:xfrm>
          <a:prstGeom prst="rect">
            <a:avLst/>
          </a:prstGeom>
        </p:spPr>
        <p:txBody>
          <a:bodyPr wrap="none">
            <a:spAutoFit/>
          </a:bodyPr>
          <a:lstStyle/>
          <a:p>
            <a:r>
              <a:rPr lang="en-US" altLang="zh-CN" sz="2400"/>
              <a:t>5</a:t>
            </a:r>
            <a:endParaRPr lang="zh-CN" altLang="en-US"/>
          </a:p>
        </p:txBody>
      </p:sp>
      <mc:AlternateContent xmlns:mc="http://schemas.openxmlformats.org/markup-compatibility/2006" xmlns:a14="http://schemas.microsoft.com/office/drawing/2010/main">
        <mc:Choice Requires="a14">
          <p:sp>
            <p:nvSpPr>
              <p:cNvPr id="10" name="内容占位符 1"/>
              <p:cNvSpPr txBox="1"/>
              <p:nvPr/>
            </p:nvSpPr>
            <p:spPr bwMode="auto">
              <a:xfrm>
                <a:off x="308586" y="3789040"/>
                <a:ext cx="11485848" cy="216636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tabLst>
                    <a:tab pos="6210935" algn="l"/>
                  </a:tabLst>
                </a:pP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滑片</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调整到适当位置，电压表示数为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，电流表的分度值为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，所选</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测量范围为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，电流表示数为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，则该小灯泡正常工作时的电阻为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此时滑动变阻器接入电路的电阻为</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滑</m:t>
                        </m:r>
                      </m:num>
                      <m:den>
                        <m:sSub>
                          <m:sSub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m:rPr>
                                <m:sty m:val="p"/>
                              </m:rPr>
                              <a:rPr lang="en-US" altLang="zh-CN" b="0"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den>
                    </m:f>
                  </m:oMath>
                </a14:m>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r>
                          <a:rPr lang="en-US" altLang="zh-CN" b="0"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m:rPr>
                                <m:sty m:val="p"/>
                              </m:rPr>
                              <a:rPr lang="en-US" altLang="zh-CN" b="0"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num>
                      <m:den>
                        <m:sSub>
                          <m:sSub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m:rPr>
                                <m:sty m:val="p"/>
                              </m:rPr>
                              <a:rPr lang="en-US" altLang="zh-CN" b="0"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den>
                    </m:f>
                  </m:oMath>
                </a14:m>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b="0"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r>
                          <a:rPr lang="en-US" altLang="zh-CN" b="0"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a:rPr lang="en-US" altLang="zh-CN" b="0"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nor/>
                          </m:rP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b="0"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sty m:val="p"/>
                          </m:rPr>
                          <a:rPr lang="en-US" altLang="zh-CN" b="0"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Choice>
        <mc:Fallback xmlns="">
          <p:sp>
            <p:nvSpPr>
              <p:cNvPr id="10" name="内容占位符 1"/>
              <p:cNvSpPr txBox="1">
                <a:spLocks noRot="1" noChangeAspect="1" noMove="1" noResize="1" noEditPoints="1" noAdjustHandles="1" noChangeArrowheads="1" noChangeShapeType="1" noTextEdit="1"/>
              </p:cNvSpPr>
              <p:nvPr/>
            </p:nvSpPr>
            <p:spPr bwMode="auto">
              <a:xfrm>
                <a:off x="308586" y="3789040"/>
                <a:ext cx="11485848" cy="2166362"/>
              </a:xfrm>
              <a:prstGeom prst="rect">
                <a:avLst/>
              </a:prstGeom>
              <a:blipFill rotWithShape="1">
                <a:blip r:embed="rId3"/>
                <a:stretch>
                  <a:fillRect l="-5" t="-29" r="5" b="-77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342035"/>
                <a:ext cx="11485848" cy="2612446"/>
              </a:xfrm>
            </p:spPr>
            <p:txBody>
              <a:bodyPr/>
              <a:lstStyle/>
              <a:p>
                <a:pPr hangingPunct="0">
                  <a:spcAft>
                    <a:spcPts val="0"/>
                  </a:spcAft>
                  <a:tabLst>
                    <a:tab pos="6210935" algn="l"/>
                  </a:tabLst>
                </a:pPr>
                <a:r>
                  <a:rPr lang="zh-CN" altLang="zh-CN" dirty="0">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此题考查了伏安法测电阻的实验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涉及电路的连接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滑动变阻器的调节</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欧姆定律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电阻箱的使用等知识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根据电流表的量程和分度值读出示数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即灯泡正常发光时的电流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由欧姆定律可求得小灯泡正常发光时的电阻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U</m:t>
                        </m:r>
                        <m:r>
                          <m:rPr>
                            <m:nor/>
                          </m:rPr>
                          <a:rPr lang="zh-CN" altLang="en-US" baseline="-25000">
                            <a:solidFill>
                              <a:srgbClr val="000000"/>
                            </a:solidFill>
                            <a:latin typeface="仿宋" panose="02010609060101010101" pitchFamily="49" charset="-122"/>
                            <a:ea typeface="仿宋" panose="02010609060101010101" pitchFamily="49" charset="-122"/>
                            <a:cs typeface="Times New Roman" panose="02020603050405020304" pitchFamily="18" charset="0"/>
                          </a:rPr>
                          <m:t>滑</m:t>
                        </m:r>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L</m:t>
                            </m:r>
                          </m:sub>
                        </m:sSub>
                      </m:den>
                    </m:f>
                  </m:oMath>
                </a14:m>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计算此时滑动变阻器接入电路的电阻</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baseline="-25000" dirty="0">
                  <a:solidFill>
                    <a:srgbClr val="000000"/>
                  </a:solidFill>
                  <a:latin typeface="仿宋" panose="02010609060101010101" pitchFamily="49" charset="-122"/>
                  <a:ea typeface="仿宋" panose="02010609060101010101" pitchFamily="49"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342035"/>
                <a:ext cx="11485848" cy="2612446"/>
              </a:xfrm>
              <a:blipFill rotWithShape="1">
                <a:blip r:embed="rId2"/>
                <a:stretch>
                  <a:fillRect l="-2" t="-11" r="1" b="-1494"/>
                </a:stretch>
              </a:blipFill>
            </p:spPr>
            <p:txBody>
              <a:bodyPr/>
              <a:lstStyle/>
              <a:p>
                <a:r>
                  <a:rPr lang="zh-CN" altLang="en-US">
                    <a:noFill/>
                  </a:rPr>
                  <a:t> </a:t>
                </a:r>
              </a:p>
            </p:txBody>
          </p:sp>
        </mc:Fallback>
      </mc:AlternateContent>
      <p:pic>
        <p:nvPicPr>
          <p:cNvPr id="3" name="gyc356.jpg" descr="id:2147492103;FounderCES"/>
          <p:cNvPicPr/>
          <p:nvPr/>
        </p:nvPicPr>
        <p:blipFill>
          <a:blip r:embed="rId3"/>
          <a:stretch>
            <a:fillRect/>
          </a:stretch>
        </p:blipFill>
        <p:spPr>
          <a:xfrm>
            <a:off x="4943078" y="4024915"/>
            <a:ext cx="2180077" cy="1204101"/>
          </a:xfrm>
          <a:prstGeom prst="rect">
            <a:avLst/>
          </a:prstGeom>
        </p:spPr>
      </p:pic>
      <p:sp>
        <p:nvSpPr>
          <p:cNvPr id="4" name="矩形 3"/>
          <p:cNvSpPr/>
          <p:nvPr/>
        </p:nvSpPr>
        <p:spPr>
          <a:xfrm>
            <a:off x="5763478" y="522901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674370"/>
            <a:ext cx="9206230" cy="2249170"/>
          </a:xfrm>
        </p:spPr>
        <p:txBody>
          <a:bodyPr wrap="square"/>
          <a:lstStyle/>
          <a:p>
            <a:pPr hangingPunct="0">
              <a:lnSpc>
                <a:spcPct val="130000"/>
              </a:lnSpc>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）小华认为不用电流表也能测出小灯泡正常工作时的电阻，他又找来一个电阻箱和一个单刀双掷开关，设计了如图丁所示的电路，两虚线框中一处接入电阻箱，另一处接入滑动变阻器，然后进行了下列操作：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210935" algn="l"/>
              </a:tabLs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gyc357.jpg" descr="id:2147492110;FounderCES"/>
          <p:cNvPicPr/>
          <p:nvPr/>
        </p:nvPicPr>
        <p:blipFill>
          <a:blip r:embed="rId2">
            <a:clrChange>
              <a:clrFrom>
                <a:srgbClr val="FFFFFE"/>
              </a:clrFrom>
              <a:clrTo>
                <a:srgbClr val="FFFFFE">
                  <a:alpha val="0"/>
                </a:srgbClr>
              </a:clrTo>
            </a:clrChange>
          </a:blip>
          <a:stretch>
            <a:fillRect/>
          </a:stretch>
        </p:blipFill>
        <p:spPr>
          <a:xfrm>
            <a:off x="9598025" y="626745"/>
            <a:ext cx="2018030" cy="1866265"/>
          </a:xfrm>
          <a:prstGeom prst="rect">
            <a:avLst/>
          </a:prstGeom>
        </p:spPr>
      </p:pic>
      <p:sp>
        <p:nvSpPr>
          <p:cNvPr id="10" name="矩形 9"/>
          <p:cNvSpPr/>
          <p:nvPr/>
        </p:nvSpPr>
        <p:spPr>
          <a:xfrm>
            <a:off x="10378481" y="218223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丁</a:t>
            </a:r>
            <a:endParaRPr lang="zh-CN" altLang="zh-CN" sz="1200" b="0">
              <a:solidFill>
                <a:srgbClr val="000000"/>
              </a:solidFill>
              <a:cs typeface="Times New Roman" panose="02020603050405020304" pitchFamily="18" charset="0"/>
            </a:endParaRPr>
          </a:p>
        </p:txBody>
      </p:sp>
      <p:sp>
        <p:nvSpPr>
          <p:cNvPr id="15" name="内容占位符 1"/>
          <p:cNvSpPr txBox="1"/>
          <p:nvPr/>
        </p:nvSpPr>
        <p:spPr bwMode="auto">
          <a:xfrm>
            <a:off x="360854" y="4510638"/>
            <a:ext cx="11485848"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cs typeface="Times New Roman" panose="02020603050405020304" pitchFamily="18" charset="0"/>
                <a:sym typeface="+mn-ea"/>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，将单刀双掷开关掷于位置</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处电阻，使电压表示数为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，此时灯泡正常发光；</a:t>
            </a:r>
            <a:r>
              <a:rPr lang="zh-CN" altLang="en-US">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②</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根据等效替代的思维，将单刀双掷开关掷于位置</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2</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，保持滑动变阻器电阻不变，调节电阻箱，使电压表示数再次为</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2</a:t>
            </a:r>
            <a:r>
              <a:rPr lang="en-US" altLang="zh-CN" spc="-100">
                <a:solidFill>
                  <a:srgbClr val="000000"/>
                </a:solidFill>
                <a:ea typeface="宋体" panose="02010600030101010101" pitchFamily="2" charset="-122"/>
                <a:cs typeface="Times New Roman" panose="02020603050405020304" pitchFamily="18" charset="0"/>
                <a:sym typeface="+mn-ea"/>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5 V</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，此时电阻箱的示数即为小灯泡正常工作时的电阻，因此电阻箱应接在图丁中的</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处</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sym typeface="+mn-ea"/>
              </a:rPr>
              <a:t>.</a:t>
            </a:r>
            <a:endPar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a:spLocks noGrp="1"/>
          </p:cNvSpPr>
          <p:nvPr/>
        </p:nvSpPr>
        <p:spPr>
          <a:xfrm>
            <a:off x="360854" y="3185790"/>
            <a:ext cx="11485848" cy="1481111"/>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hangingPunct="0">
              <a:lnSpc>
                <a:spcPct val="130000"/>
              </a:lnSpc>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将单刀双掷开关掷于位置</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处电阻不变，调整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处电阻，使电压表示数为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，此时电阻箱的示数即为小灯泡正常工作时的电阻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电阻箱应接在图丁中的</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_____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矩形 10"/>
          <p:cNvSpPr/>
          <p:nvPr/>
        </p:nvSpPr>
        <p:spPr>
          <a:xfrm>
            <a:off x="522543" y="3609309"/>
            <a:ext cx="878767" cy="576248"/>
          </a:xfrm>
          <a:prstGeom prst="rect">
            <a:avLst/>
          </a:prstGeom>
        </p:spPr>
        <p:txBody>
          <a:bodyPr wrap="none">
            <a:spAutoFit/>
          </a:bodyPr>
          <a:lstStyle/>
          <a:p>
            <a:pPr algn="just">
              <a:lnSpc>
                <a:spcPct val="150000"/>
              </a:lnSpc>
              <a:spcAft>
                <a:spcPts val="0"/>
              </a:spcAft>
              <a:tabLst>
                <a:tab pos="6210935" algn="l"/>
              </a:tabLst>
            </a:pPr>
            <a:r>
              <a:rPr lang="en-US" altLang="zh-CN" sz="2400">
                <a:latin typeface="+mj-lt"/>
                <a:cs typeface="Times New Roman" panose="02020603050405020304" pitchFamily="18" charset="0"/>
              </a:rPr>
              <a:t>2.5</a:t>
            </a:r>
            <a:r>
              <a:rPr lang="zh-CN" altLang="zh-CN" sz="2400">
                <a:cs typeface="Times New Roman" panose="02020603050405020304" pitchFamily="18" charset="0"/>
              </a:rPr>
              <a:t>　</a:t>
            </a:r>
            <a:endParaRPr lang="zh-CN" altLang="zh-CN" sz="1200">
              <a:solidFill>
                <a:srgbClr val="000000"/>
              </a:solidFill>
              <a:cs typeface="Times New Roman" panose="02020603050405020304" pitchFamily="18" charset="0"/>
            </a:endParaRPr>
          </a:p>
        </p:txBody>
      </p:sp>
      <p:sp>
        <p:nvSpPr>
          <p:cNvPr id="12" name="矩形 11"/>
          <p:cNvSpPr/>
          <p:nvPr/>
        </p:nvSpPr>
        <p:spPr>
          <a:xfrm>
            <a:off x="623372" y="4202125"/>
            <a:ext cx="338554" cy="461665"/>
          </a:xfrm>
          <a:prstGeom prst="rect">
            <a:avLst/>
          </a:prstGeom>
        </p:spPr>
        <p:txBody>
          <a:bodyPr wrap="none">
            <a:spAutoFit/>
          </a:bodyPr>
          <a:lstStyle/>
          <a:p>
            <a:r>
              <a:rPr lang="en-US" altLang="zh-CN" sz="2400" i="1">
                <a:cs typeface="Times New Roman" panose="02020603050405020304" pitchFamily="18" charset="0"/>
              </a:rPr>
              <a:t>a</a:t>
            </a:r>
            <a:endParaRPr lang="zh-CN" altLang="en-US"/>
          </a:p>
        </p:txBody>
      </p:sp>
      <p:sp>
        <p:nvSpPr>
          <p:cNvPr id="13" name="文本框 12"/>
          <p:cNvSpPr txBox="1"/>
          <p:nvPr/>
        </p:nvSpPr>
        <p:spPr>
          <a:xfrm>
            <a:off x="370205" y="2615565"/>
            <a:ext cx="11180445" cy="570865"/>
          </a:xfrm>
          <a:prstGeom prst="rect">
            <a:avLst/>
          </a:prstGeom>
          <a:noFill/>
        </p:spPr>
        <p:txBody>
          <a:bodyPr wrap="square" rtlCol="0" anchor="t">
            <a:spAutoFit/>
          </a:bodyPr>
          <a:lstStyle/>
          <a:p>
            <a:pPr hangingPunct="0">
              <a:lnSpc>
                <a:spcPct val="130000"/>
              </a:lnSpc>
              <a:spcAft>
                <a:spcPts val="0"/>
              </a:spcAft>
              <a:tabLst>
                <a:tab pos="6210935" algn="l"/>
              </a:tabLst>
            </a:pPr>
            <a:r>
              <a:rPr lang="en-US" altLang="zh-CN" sz="2400" b="0">
                <a:solidFill>
                  <a:srgbClr val="000000"/>
                </a:solidFill>
                <a:latin typeface="宋体" panose="02010600030101010101" pitchFamily="2" charset="-122"/>
                <a:cs typeface="Times New Roman" panose="02020603050405020304" pitchFamily="18" charset="0"/>
                <a:sym typeface="+mn-ea"/>
              </a:rPr>
              <a:t>①</a:t>
            </a:r>
            <a:r>
              <a:rPr lang="zh-CN" altLang="zh-CN" sz="2400" b="0">
                <a:solidFill>
                  <a:srgbClr val="000000"/>
                </a:solidFill>
                <a:cs typeface="Times New Roman" panose="02020603050405020304" pitchFamily="18" charset="0"/>
                <a:sym typeface="+mn-ea"/>
              </a:rPr>
              <a:t>闭合开关</a:t>
            </a:r>
            <a:r>
              <a:rPr lang="en-US" altLang="zh-CN" sz="2400" b="0">
                <a:solidFill>
                  <a:srgbClr val="000000"/>
                </a:solidFill>
                <a:cs typeface="Times New Roman" panose="02020603050405020304" pitchFamily="18" charset="0"/>
                <a:sym typeface="+mn-ea"/>
              </a:rPr>
              <a:t>S</a:t>
            </a:r>
            <a:r>
              <a:rPr lang="zh-CN" altLang="zh-CN" sz="2400" b="0">
                <a:solidFill>
                  <a:srgbClr val="000000"/>
                </a:solidFill>
                <a:cs typeface="Times New Roman" panose="02020603050405020304" pitchFamily="18" charset="0"/>
                <a:sym typeface="+mn-ea"/>
              </a:rPr>
              <a:t>，将单刀双掷开关掷于位置</a:t>
            </a:r>
            <a:r>
              <a:rPr lang="en-US" altLang="zh-CN" sz="2400" b="0">
                <a:solidFill>
                  <a:srgbClr val="000000"/>
                </a:solidFill>
                <a:cs typeface="Times New Roman" panose="02020603050405020304" pitchFamily="18" charset="0"/>
                <a:sym typeface="+mn-ea"/>
              </a:rPr>
              <a:t>1</a:t>
            </a:r>
            <a:r>
              <a:rPr lang="zh-CN" altLang="zh-CN" sz="2400" b="0">
                <a:solidFill>
                  <a:srgbClr val="000000"/>
                </a:solidFill>
                <a:cs typeface="Times New Roman" panose="02020603050405020304" pitchFamily="18" charset="0"/>
                <a:sym typeface="+mn-ea"/>
              </a:rPr>
              <a:t>，调整</a:t>
            </a:r>
            <a:r>
              <a:rPr lang="en-US" altLang="zh-CN" sz="2400" b="0" i="1">
                <a:solidFill>
                  <a:srgbClr val="000000"/>
                </a:solidFill>
                <a:cs typeface="Times New Roman" panose="02020603050405020304" pitchFamily="18" charset="0"/>
                <a:sym typeface="+mn-ea"/>
              </a:rPr>
              <a:t>b</a:t>
            </a:r>
            <a:r>
              <a:rPr lang="zh-CN" altLang="zh-CN" sz="2400" b="0">
                <a:solidFill>
                  <a:srgbClr val="000000"/>
                </a:solidFill>
                <a:cs typeface="Times New Roman" panose="02020603050405020304" pitchFamily="18" charset="0"/>
                <a:sym typeface="+mn-ea"/>
              </a:rPr>
              <a:t>处电阻，使电压表示数为</a:t>
            </a:r>
            <a:r>
              <a:rPr lang="en-US" altLang="zh-CN" sz="2400" b="0">
                <a:solidFill>
                  <a:srgbClr val="000000"/>
                </a:solidFill>
                <a:cs typeface="Times New Roman" panose="02020603050405020304" pitchFamily="18" charset="0"/>
                <a:sym typeface="+mn-ea"/>
              </a:rPr>
              <a:t>2.5 V</a:t>
            </a:r>
            <a:r>
              <a:rPr lang="zh-CN" altLang="zh-CN" sz="2400" b="0">
                <a:solidFill>
                  <a:srgbClr val="000000"/>
                </a:solidFill>
                <a:cs typeface="Times New Roman" panose="02020603050405020304" pitchFamily="18" charset="0"/>
                <a:sym typeface="+mn-ea"/>
              </a:rPr>
              <a:t>；</a:t>
            </a:r>
            <a:endParaRPr lang="zh-CN" altLang="zh-CN" sz="2400" b="0" kern="100">
              <a:solidFill>
                <a:srgbClr val="000000"/>
              </a:solidFill>
              <a:cs typeface="Times New Roman" panose="02020603050405020304" pitchFamily="18" charset="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5" grpId="1"/>
      <p:bldP spid="11"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6210935" algn="l"/>
              </a:tabLst>
            </a:pPr>
            <a:r>
              <a:rPr lang="zh-CN" altLang="zh-CN" dirty="0">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此题考查了伏安法测电阻的实验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涉及电路的连接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滑动变阻器的调节</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欧姆定律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电阻箱的使用等知识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根据等效替代的思维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开关先接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调节滑动变阻器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使电压表示数为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让灯泡正常发光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保持滑动变阻器接入电路的电阻不变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调节电阻箱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使电压表示数再次为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此时电阻箱的示数即为小灯泡正常工作时的电阻</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gyc357.jpg" descr="id:2147492110;FounderCES"/>
          <p:cNvPicPr/>
          <p:nvPr/>
        </p:nvPicPr>
        <p:blipFill>
          <a:blip r:embed="rId2">
            <a:clrChange>
              <a:clrFrom>
                <a:srgbClr val="FFFFFE"/>
              </a:clrFrom>
              <a:clrTo>
                <a:srgbClr val="FFFFFE">
                  <a:alpha val="0"/>
                </a:srgbClr>
              </a:clrTo>
            </a:clrChange>
          </a:blip>
          <a:stretch>
            <a:fillRect/>
          </a:stretch>
        </p:blipFill>
        <p:spPr>
          <a:xfrm>
            <a:off x="7014845" y="3769360"/>
            <a:ext cx="1890395" cy="1811655"/>
          </a:xfrm>
          <a:prstGeom prst="rect">
            <a:avLst/>
          </a:prstGeom>
        </p:spPr>
      </p:pic>
      <p:sp>
        <p:nvSpPr>
          <p:cNvPr id="7" name="矩形 6"/>
          <p:cNvSpPr/>
          <p:nvPr/>
        </p:nvSpPr>
        <p:spPr>
          <a:xfrm>
            <a:off x="4246001" y="552454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0" name="矩形 9"/>
          <p:cNvSpPr/>
          <p:nvPr/>
        </p:nvSpPr>
        <p:spPr>
          <a:xfrm>
            <a:off x="7508281" y="555750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丁</a:t>
            </a:r>
            <a:endParaRPr lang="zh-CN" altLang="zh-CN" sz="1200" b="0">
              <a:solidFill>
                <a:srgbClr val="000000"/>
              </a:solidFill>
              <a:cs typeface="Times New Roman" panose="02020603050405020304" pitchFamily="18" charset="0"/>
            </a:endParaRPr>
          </a:p>
        </p:txBody>
      </p:sp>
      <p:pic>
        <p:nvPicPr>
          <p:cNvPr id="11" name="gyc385.jpg" descr="id:2147493791;FounderCES"/>
          <p:cNvPicPr/>
          <p:nvPr/>
        </p:nvPicPr>
        <p:blipFill>
          <a:blip r:embed="rId3"/>
          <a:stretch>
            <a:fillRect/>
          </a:stretch>
        </p:blipFill>
        <p:spPr>
          <a:xfrm>
            <a:off x="3295650" y="3530600"/>
            <a:ext cx="2997200" cy="211709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3XB2.eps" descr="id:2147489452;FounderCES"/>
          <p:cNvPicPr/>
          <p:nvPr/>
        </p:nvPicPr>
        <p:blipFill>
          <a:blip r:embed="rId2"/>
          <a:stretch>
            <a:fillRect/>
          </a:stretch>
        </p:blipFill>
        <p:spPr>
          <a:xfrm>
            <a:off x="3106660" y="1700534"/>
            <a:ext cx="5977091" cy="549547"/>
          </a:xfrm>
          <a:prstGeom prst="rect">
            <a:avLst/>
          </a:prstGeom>
        </p:spPr>
      </p:pic>
      <p:pic>
        <p:nvPicPr>
          <p:cNvPr id="4" name="17章.eps" descr="id:2147491991;FounderCES"/>
          <p:cNvPicPr/>
          <p:nvPr/>
        </p:nvPicPr>
        <p:blipFill>
          <a:blip r:embed="rId3"/>
          <a:stretch>
            <a:fillRect/>
          </a:stretch>
        </p:blipFill>
        <p:spPr>
          <a:xfrm>
            <a:off x="1167251" y="2456755"/>
            <a:ext cx="9855908" cy="2124373"/>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863868" y="822588"/>
            <a:ext cx="3340866" cy="532303"/>
            <a:chOff x="1846734" y="4221088"/>
            <a:chExt cx="3340866" cy="532303"/>
          </a:xfrm>
        </p:grpSpPr>
        <p:pic>
          <p:nvPicPr>
            <p:cNvPr id="8" name="图片 7"/>
            <p:cNvPicPr>
              <a:picLocks noChangeAspect="1"/>
            </p:cNvPicPr>
            <p:nvPr/>
          </p:nvPicPr>
          <p:blipFill>
            <a:blip r:embed="rId2"/>
            <a:stretch>
              <a:fillRect/>
            </a:stretch>
          </p:blipFill>
          <p:spPr>
            <a:xfrm>
              <a:off x="1846734" y="4221088"/>
              <a:ext cx="3340866" cy="532303"/>
            </a:xfrm>
            <a:prstGeom prst="rect">
              <a:avLst/>
            </a:prstGeom>
          </p:spPr>
        </p:pic>
        <p:pic>
          <p:nvPicPr>
            <p:cNvPr id="9" name="图片 8"/>
            <p:cNvPicPr>
              <a:picLocks noChangeAspect="1"/>
            </p:cNvPicPr>
            <p:nvPr/>
          </p:nvPicPr>
          <p:blipFill>
            <a:blip r:embed="rId3"/>
            <a:stretch>
              <a:fillRect/>
            </a:stretch>
          </p:blipFill>
          <p:spPr>
            <a:xfrm>
              <a:off x="3574926" y="4356952"/>
              <a:ext cx="1440160" cy="296184"/>
            </a:xfrm>
            <a:prstGeom prst="rect">
              <a:avLst/>
            </a:prstGeom>
          </p:spPr>
        </p:pic>
        <p:pic>
          <p:nvPicPr>
            <p:cNvPr id="10" name="图片 9"/>
            <p:cNvPicPr>
              <a:picLocks noChangeAspect="1"/>
            </p:cNvPicPr>
            <p:nvPr/>
          </p:nvPicPr>
          <p:blipFill>
            <a:blip r:embed="rId4"/>
            <a:stretch>
              <a:fillRect/>
            </a:stretch>
          </p:blipFill>
          <p:spPr>
            <a:xfrm>
              <a:off x="1990750" y="4344362"/>
              <a:ext cx="1440160" cy="296184"/>
            </a:xfrm>
            <a:prstGeom prst="rect">
              <a:avLst/>
            </a:prstGeom>
          </p:spPr>
        </p:pic>
      </p:grpSp>
      <p:pic>
        <p:nvPicPr>
          <p:cNvPr id="3" name="21XB6.eps" descr="id:2147489480;FounderCES"/>
          <p:cNvPicPr/>
          <p:nvPr/>
        </p:nvPicPr>
        <p:blipFill>
          <a:blip r:embed="rId5"/>
          <a:stretch>
            <a:fillRect/>
          </a:stretch>
        </p:blipFill>
        <p:spPr>
          <a:xfrm>
            <a:off x="1092483" y="917512"/>
            <a:ext cx="637609" cy="360040"/>
          </a:xfrm>
          <a:prstGeom prst="rect">
            <a:avLst/>
          </a:prstGeom>
        </p:spPr>
      </p:pic>
      <p:sp>
        <p:nvSpPr>
          <p:cNvPr id="2" name="内容占位符 1"/>
          <p:cNvSpPr>
            <a:spLocks noGrp="1"/>
          </p:cNvSpPr>
          <p:nvPr>
            <p:ph idx="1"/>
          </p:nvPr>
        </p:nvSpPr>
        <p:spPr>
          <a:xfrm>
            <a:off x="360854" y="746120"/>
            <a:ext cx="11485848" cy="3346237"/>
          </a:xfrm>
        </p:spPr>
        <p:txBody>
          <a:bodyPr/>
          <a:lstStyle/>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a:solidFill>
                  <a:schemeClr val="bg1"/>
                </a:solidFill>
                <a:latin typeface="Times New Roman" panose="02020603050405020304" pitchFamily="18" charset="0"/>
                <a:ea typeface="梦源黑体 CN W20"/>
                <a:cs typeface="Times New Roman" panose="02020603050405020304" pitchFamily="18" charset="0"/>
              </a:rPr>
              <a:t>中考新考法</a:t>
            </a:r>
            <a:r>
              <a:rPr lang="en-US" altLang="zh-CN">
                <a:solidFill>
                  <a:schemeClr val="bg1"/>
                </a:solidFill>
                <a:latin typeface="Times New Roman" panose="02020603050405020304" pitchFamily="18" charset="0"/>
                <a:ea typeface="梦源黑体 CN W20"/>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合理性判断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聊城中考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制作定值电阻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的实践活动中，同学们在实验室找到一捆镍铬合金丝，其包装上标有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横截面积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的字样</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为了利用这捆镍铬合金丝制作一个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的定值电阻，同学们先将这捆镍铬合金丝两端的绝缘皮刮掉接到接线柱上，然后进行了如下操作：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）根据图甲的电路图，以笔画线将图乙的实物电路连接完整（</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导线不能</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2" name="gyc358.jpg" descr="id:2147492159;FounderCES"/>
          <p:cNvPicPr/>
          <p:nvPr/>
        </p:nvPicPr>
        <p:blipFill>
          <a:blip r:embed="rId6"/>
          <a:stretch>
            <a:fillRect/>
          </a:stretch>
        </p:blipFill>
        <p:spPr>
          <a:xfrm>
            <a:off x="2500044" y="4092357"/>
            <a:ext cx="1664123" cy="1713816"/>
          </a:xfrm>
          <a:prstGeom prst="rect">
            <a:avLst/>
          </a:prstGeom>
        </p:spPr>
      </p:pic>
      <p:pic>
        <p:nvPicPr>
          <p:cNvPr id="13" name="gyc359.jpg" descr="id:2147492166;FounderCES"/>
          <p:cNvPicPr/>
          <p:nvPr/>
        </p:nvPicPr>
        <p:blipFill>
          <a:blip r:embed="rId7"/>
          <a:stretch>
            <a:fillRect/>
          </a:stretch>
        </p:blipFill>
        <p:spPr>
          <a:xfrm>
            <a:off x="4672747" y="3703197"/>
            <a:ext cx="3261220" cy="2074376"/>
          </a:xfrm>
          <a:prstGeom prst="rect">
            <a:avLst/>
          </a:prstGeom>
        </p:spPr>
      </p:pic>
      <p:pic>
        <p:nvPicPr>
          <p:cNvPr id="14" name="gyc360.jpg" descr="id:2147492173;FounderCES"/>
          <p:cNvPicPr/>
          <p:nvPr/>
        </p:nvPicPr>
        <p:blipFill>
          <a:blip r:embed="rId8"/>
          <a:stretch>
            <a:fillRect/>
          </a:stretch>
        </p:blipFill>
        <p:spPr>
          <a:xfrm>
            <a:off x="8183438" y="3861048"/>
            <a:ext cx="2276614" cy="1785466"/>
          </a:xfrm>
          <a:prstGeom prst="rect">
            <a:avLst/>
          </a:prstGeom>
        </p:spPr>
      </p:pic>
      <p:sp>
        <p:nvSpPr>
          <p:cNvPr id="16" name="矩形 15"/>
          <p:cNvSpPr/>
          <p:nvPr/>
        </p:nvSpPr>
        <p:spPr>
          <a:xfrm>
            <a:off x="3085082" y="564651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8" name="矩形 17"/>
          <p:cNvSpPr/>
          <p:nvPr/>
        </p:nvSpPr>
        <p:spPr>
          <a:xfrm>
            <a:off x="5873511" y="564651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20" name="矩形 19"/>
          <p:cNvSpPr/>
          <p:nvPr/>
        </p:nvSpPr>
        <p:spPr>
          <a:xfrm>
            <a:off x="8975526" y="564651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5" name="矩形 4"/>
          <p:cNvSpPr/>
          <p:nvPr/>
        </p:nvSpPr>
        <p:spPr>
          <a:xfrm>
            <a:off x="360854" y="4081929"/>
            <a:ext cx="1422184" cy="461665"/>
          </a:xfrm>
          <a:prstGeom prst="rect">
            <a:avLst/>
          </a:prstGeom>
        </p:spPr>
        <p:txBody>
          <a:bodyPr wrap="none">
            <a:spAutoFit/>
          </a:bodyPr>
          <a:lstStyle/>
          <a:p>
            <a:r>
              <a:rPr lang="zh-CN" altLang="zh-CN" sz="2400">
                <a:cs typeface="Times New Roman" panose="02020603050405020304" pitchFamily="18" charset="0"/>
              </a:rPr>
              <a:t>如图所示</a:t>
            </a:r>
            <a:endParaRPr lang="zh-CN" altLang="en-US"/>
          </a:p>
        </p:txBody>
      </p:sp>
      <p:pic>
        <p:nvPicPr>
          <p:cNvPr id="17" name="gyc386.jpg" descr="id:2147493805;FounderCES"/>
          <p:cNvPicPr/>
          <p:nvPr/>
        </p:nvPicPr>
        <p:blipFill>
          <a:blip r:embed="rId9"/>
          <a:stretch>
            <a:fillRect/>
          </a:stretch>
        </p:blipFill>
        <p:spPr>
          <a:xfrm>
            <a:off x="4672747" y="3703197"/>
            <a:ext cx="3257915" cy="207053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7330"/>
            <a:ext cx="11485848" cy="1130246"/>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由图甲可知滑动变阻器的滑片向右移动时，滑动变阻器接入电路的阻值变大，故应选择滑动变阻器的左下接线柱与镍铬合金丝串联，如图所示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34566" y="5034479"/>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制作定值电阻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涉及伏安法测量定值电阻的阻值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电路连接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故障分析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电表读数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数据处理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欧姆定律等知识点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由图甲连接图乙</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5423762" y="436846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pic>
        <p:nvPicPr>
          <p:cNvPr id="7" name="gyc386.jpg" descr="id:2147493805;FounderCES"/>
          <p:cNvPicPr/>
          <p:nvPr/>
        </p:nvPicPr>
        <p:blipFill>
          <a:blip r:embed="rId2"/>
          <a:stretch>
            <a:fillRect/>
          </a:stretch>
        </p:blipFill>
        <p:spPr>
          <a:xfrm>
            <a:off x="4222998" y="2425145"/>
            <a:ext cx="3257915" cy="207053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）闭合开关后，移动滑动变阻器滑片的过程中发现电流表、电压表均有示数，但始终不变化，出现这一现象的原因可能是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填字母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镍铬合金丝短路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镍铬合金丝断路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滑动变阻器短路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滑动变阻器断路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58.jpg" descr="id:2147492159;FounderCES"/>
          <p:cNvPicPr/>
          <p:nvPr/>
        </p:nvPicPr>
        <p:blipFill>
          <a:blip r:embed="rId2"/>
          <a:stretch>
            <a:fillRect/>
          </a:stretch>
        </p:blipFill>
        <p:spPr>
          <a:xfrm>
            <a:off x="3580164" y="2436173"/>
            <a:ext cx="1664123" cy="1713816"/>
          </a:xfrm>
          <a:prstGeom prst="rect">
            <a:avLst/>
          </a:prstGeom>
        </p:spPr>
      </p:pic>
      <p:pic>
        <p:nvPicPr>
          <p:cNvPr id="5" name="gyc360.jpg" descr="id:2147492173;FounderCES"/>
          <p:cNvPicPr/>
          <p:nvPr/>
        </p:nvPicPr>
        <p:blipFill>
          <a:blip r:embed="rId3"/>
          <a:stretch>
            <a:fillRect/>
          </a:stretch>
        </p:blipFill>
        <p:spPr>
          <a:xfrm>
            <a:off x="9263558" y="2204864"/>
            <a:ext cx="2276614" cy="1785466"/>
          </a:xfrm>
          <a:prstGeom prst="rect">
            <a:avLst/>
          </a:prstGeom>
        </p:spPr>
      </p:pic>
      <p:sp>
        <p:nvSpPr>
          <p:cNvPr id="6" name="矩形 5"/>
          <p:cNvSpPr/>
          <p:nvPr/>
        </p:nvSpPr>
        <p:spPr>
          <a:xfrm>
            <a:off x="4165202" y="399033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6953631" y="399033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10055646" y="399033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0" name="矩形 9"/>
          <p:cNvSpPr/>
          <p:nvPr/>
        </p:nvSpPr>
        <p:spPr>
          <a:xfrm>
            <a:off x="6044589" y="1397367"/>
            <a:ext cx="407484" cy="461665"/>
          </a:xfrm>
          <a:prstGeom prst="rect">
            <a:avLst/>
          </a:prstGeom>
        </p:spPr>
        <p:txBody>
          <a:bodyPr wrap="none">
            <a:spAutoFit/>
          </a:bodyPr>
          <a:lstStyle/>
          <a:p>
            <a:r>
              <a:rPr lang="en-US" altLang="zh-CN" sz="2400"/>
              <a:t>C</a:t>
            </a:r>
            <a:endParaRPr lang="zh-CN" altLang="en-US"/>
          </a:p>
        </p:txBody>
      </p:sp>
      <p:pic>
        <p:nvPicPr>
          <p:cNvPr id="12" name="gyc386.jpg" descr="id:2147493805;FounderCES"/>
          <p:cNvPicPr/>
          <p:nvPr/>
        </p:nvPicPr>
        <p:blipFill>
          <a:blip r:embed="rId4"/>
          <a:stretch>
            <a:fillRect/>
          </a:stretch>
        </p:blipFill>
        <p:spPr>
          <a:xfrm>
            <a:off x="5802601" y="1940426"/>
            <a:ext cx="3257915" cy="2070537"/>
          </a:xfrm>
          <a:prstGeom prst="rect">
            <a:avLst/>
          </a:prstGeom>
        </p:spPr>
      </p:pic>
      <p:sp>
        <p:nvSpPr>
          <p:cNvPr id="13" name="内容占位符 1"/>
          <p:cNvSpPr txBox="1"/>
          <p:nvPr/>
        </p:nvSpPr>
        <p:spPr bwMode="auto">
          <a:xfrm>
            <a:off x="360854" y="435911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闭合开关移动滑片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发现，电流表、电压表均有示数，且示数始终不变，两电表都有示数，说明镍铬合金丝正常接入电路，滑动变阻器没有断路，两表示数始终不变，说明滑动变阻器起不到变阻的作用，说明滑动变阻器短路，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p>
          <a:p>
            <a:pPr>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7459"/>
            <a:ext cx="11485848" cy="1684244"/>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制作定值电阻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涉及伏安法测量定值电阻的阻值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电路连接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故障分析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电表读数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数据处理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欧姆定律等知识点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闭合开关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移动滑片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电压表均有示数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且示数始终不变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据此可知电路故障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58.jpg" descr="id:2147492159;FounderCES"/>
          <p:cNvPicPr/>
          <p:nvPr/>
        </p:nvPicPr>
        <p:blipFill>
          <a:blip r:embed="rId2"/>
          <a:stretch>
            <a:fillRect/>
          </a:stretch>
        </p:blipFill>
        <p:spPr>
          <a:xfrm>
            <a:off x="2284020" y="3314819"/>
            <a:ext cx="1664123" cy="1713816"/>
          </a:xfrm>
          <a:prstGeom prst="rect">
            <a:avLst/>
          </a:prstGeom>
        </p:spPr>
      </p:pic>
      <p:pic>
        <p:nvPicPr>
          <p:cNvPr id="5" name="gyc360.jpg" descr="id:2147492173;FounderCES"/>
          <p:cNvPicPr/>
          <p:nvPr/>
        </p:nvPicPr>
        <p:blipFill>
          <a:blip r:embed="rId3"/>
          <a:stretch>
            <a:fillRect/>
          </a:stretch>
        </p:blipFill>
        <p:spPr>
          <a:xfrm>
            <a:off x="7967414" y="3083510"/>
            <a:ext cx="2276614" cy="1785466"/>
          </a:xfrm>
          <a:prstGeom prst="rect">
            <a:avLst/>
          </a:prstGeom>
        </p:spPr>
      </p:pic>
      <p:sp>
        <p:nvSpPr>
          <p:cNvPr id="6" name="矩形 5"/>
          <p:cNvSpPr/>
          <p:nvPr/>
        </p:nvSpPr>
        <p:spPr>
          <a:xfrm>
            <a:off x="2869058" y="486897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5657487" y="486897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8759502" y="486897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pic>
        <p:nvPicPr>
          <p:cNvPr id="9" name="gyc386.jpg" descr="id:2147493805;FounderCES"/>
          <p:cNvPicPr/>
          <p:nvPr/>
        </p:nvPicPr>
        <p:blipFill>
          <a:blip r:embed="rId4"/>
          <a:stretch>
            <a:fillRect/>
          </a:stretch>
        </p:blipFill>
        <p:spPr>
          <a:xfrm>
            <a:off x="4439022" y="2940974"/>
            <a:ext cx="3257915" cy="2070537"/>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）排除故障后闭合开关，移动滑动变阻器的滑片改变这捆镍铬合金丝两端的电压，测得多组电压及电流的值，将数据填入表格中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第三次实验时，电流表的示数如图丙所示，则测得的电流为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，计算该次的电阻值为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计算结果保留两位小数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nvGraphicFramePr>
        <p:xfrm>
          <a:off x="496168" y="2988776"/>
          <a:ext cx="4550969" cy="1927989"/>
        </p:xfrm>
        <a:graphic>
          <a:graphicData uri="http://schemas.openxmlformats.org/drawingml/2006/table">
            <a:tbl>
              <a:tblPr firstRow="1" firstCol="1" bandRow="1"/>
              <a:tblGrid>
                <a:gridCol w="836469">
                  <a:extLst>
                    <a:ext uri="{9D8B030D-6E8A-4147-A177-3AD203B41FA5}">
                      <a16:colId xmlns:a16="http://schemas.microsoft.com/office/drawing/2014/main" val="20000"/>
                    </a:ext>
                  </a:extLst>
                </a:gridCol>
                <a:gridCol w="1218749">
                  <a:extLst>
                    <a:ext uri="{9D8B030D-6E8A-4147-A177-3AD203B41FA5}">
                      <a16:colId xmlns:a16="http://schemas.microsoft.com/office/drawing/2014/main" val="20001"/>
                    </a:ext>
                  </a:extLst>
                </a:gridCol>
                <a:gridCol w="1246055">
                  <a:extLst>
                    <a:ext uri="{9D8B030D-6E8A-4147-A177-3AD203B41FA5}">
                      <a16:colId xmlns:a16="http://schemas.microsoft.com/office/drawing/2014/main" val="20002"/>
                    </a:ext>
                  </a:extLst>
                </a:gridCol>
                <a:gridCol w="1249696">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次数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电阻</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9.52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pic>
        <p:nvPicPr>
          <p:cNvPr id="5" name="gyc358.jpg" descr="id:2147492159;FounderCES"/>
          <p:cNvPicPr/>
          <p:nvPr/>
        </p:nvPicPr>
        <p:blipFill>
          <a:blip r:embed="rId2"/>
          <a:stretch>
            <a:fillRect/>
          </a:stretch>
        </p:blipFill>
        <p:spPr>
          <a:xfrm>
            <a:off x="5212145" y="3295072"/>
            <a:ext cx="1424353" cy="1466886"/>
          </a:xfrm>
          <a:prstGeom prst="rect">
            <a:avLst/>
          </a:prstGeom>
        </p:spPr>
      </p:pic>
      <p:pic>
        <p:nvPicPr>
          <p:cNvPr id="7" name="gyc360.jpg" descr="id:2147492173;FounderCES"/>
          <p:cNvPicPr/>
          <p:nvPr/>
        </p:nvPicPr>
        <p:blipFill>
          <a:blip r:embed="rId3"/>
          <a:stretch>
            <a:fillRect/>
          </a:stretch>
        </p:blipFill>
        <p:spPr>
          <a:xfrm>
            <a:off x="9935953" y="2984361"/>
            <a:ext cx="1948596" cy="1528213"/>
          </a:xfrm>
          <a:prstGeom prst="rect">
            <a:avLst/>
          </a:prstGeom>
        </p:spPr>
      </p:pic>
      <p:sp>
        <p:nvSpPr>
          <p:cNvPr id="8" name="矩形 7"/>
          <p:cNvSpPr/>
          <p:nvPr/>
        </p:nvSpPr>
        <p:spPr>
          <a:xfrm>
            <a:off x="5790512" y="459727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9" name="矩形 8"/>
          <p:cNvSpPr/>
          <p:nvPr/>
        </p:nvSpPr>
        <p:spPr>
          <a:xfrm>
            <a:off x="8169481" y="459380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0" name="矩形 9"/>
          <p:cNvSpPr/>
          <p:nvPr/>
        </p:nvSpPr>
        <p:spPr>
          <a:xfrm>
            <a:off x="10607753" y="459380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1" name="矩形 10"/>
          <p:cNvSpPr/>
          <p:nvPr/>
        </p:nvSpPr>
        <p:spPr>
          <a:xfrm>
            <a:off x="4286752" y="1953672"/>
            <a:ext cx="723275" cy="461665"/>
          </a:xfrm>
          <a:prstGeom prst="rect">
            <a:avLst/>
          </a:prstGeom>
        </p:spPr>
        <p:txBody>
          <a:bodyPr wrap="none">
            <a:spAutoFit/>
          </a:bodyPr>
          <a:lstStyle/>
          <a:p>
            <a:r>
              <a:rPr lang="en-US" altLang="zh-CN" sz="2400"/>
              <a:t>0.28</a:t>
            </a:r>
            <a:endParaRPr lang="zh-CN" altLang="en-US"/>
          </a:p>
        </p:txBody>
      </p:sp>
      <p:sp>
        <p:nvSpPr>
          <p:cNvPr id="13" name="矩形 12"/>
          <p:cNvSpPr/>
          <p:nvPr/>
        </p:nvSpPr>
        <p:spPr>
          <a:xfrm>
            <a:off x="8474031" y="1944879"/>
            <a:ext cx="1186543" cy="461665"/>
          </a:xfrm>
          <a:prstGeom prst="rect">
            <a:avLst/>
          </a:prstGeom>
        </p:spPr>
        <p:txBody>
          <a:bodyPr wrap="none">
            <a:spAutoFit/>
          </a:bodyPr>
          <a:lstStyle/>
          <a:p>
            <a:r>
              <a:rPr lang="en-US" altLang="zh-CN" sz="2400"/>
              <a:t>10.71</a:t>
            </a:r>
            <a:r>
              <a:rPr lang="zh-CN" altLang="zh-CN" sz="2400">
                <a:cs typeface="Times New Roman" panose="02020603050405020304" pitchFamily="18" charset="0"/>
              </a:rPr>
              <a:t>　</a:t>
            </a:r>
            <a:endParaRPr lang="zh-CN" altLang="en-US"/>
          </a:p>
        </p:txBody>
      </p:sp>
      <p:pic>
        <p:nvPicPr>
          <p:cNvPr id="14" name="gyc386.jpg" descr="id:2147493805;FounderCES"/>
          <p:cNvPicPr/>
          <p:nvPr/>
        </p:nvPicPr>
        <p:blipFill>
          <a:blip r:embed="rId4"/>
          <a:stretch>
            <a:fillRect/>
          </a:stretch>
        </p:blipFill>
        <p:spPr>
          <a:xfrm>
            <a:off x="6904774" y="2819634"/>
            <a:ext cx="2993332" cy="1902384"/>
          </a:xfrm>
          <a:prstGeom prst="rect">
            <a:avLst/>
          </a:prstGeom>
        </p:spPr>
      </p:pic>
      <mc:AlternateContent xmlns:mc="http://schemas.openxmlformats.org/markup-compatibility/2006" xmlns:a14="http://schemas.microsoft.com/office/drawing/2010/main">
        <mc:Choice Requires="a14">
          <p:sp>
            <p:nvSpPr>
              <p:cNvPr id="15" name="内容占位符 1"/>
              <p:cNvSpPr txBox="1"/>
              <p:nvPr/>
            </p:nvSpPr>
            <p:spPr bwMode="auto">
              <a:xfrm>
                <a:off x="360854" y="5085184"/>
                <a:ext cx="11485848" cy="144001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电流表选用的测量范围是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，分度值为</a:t>
                </a:r>
                <a:r>
                  <a:rPr lang="en-US" altLang="zh-CN">
                    <a:solidFill>
                      <a:srgbClr val="000000"/>
                    </a:solidFill>
                    <a:latin typeface="+mj-lt"/>
                    <a:ea typeface="宋体" panose="02010600030101010101" pitchFamily="2" charset="-122"/>
                    <a:cs typeface="Times New Roman" panose="02020603050405020304" pitchFamily="18" charset="0"/>
                  </a:rPr>
                  <a:t>0.</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；第三次实验时电压为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，由欧姆定律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28</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71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Choice>
        <mc:Fallback xmlns="">
          <p:sp>
            <p:nvSpPr>
              <p:cNvPr id="15" name="内容占位符 1"/>
              <p:cNvSpPr txBox="1">
                <a:spLocks noRot="1" noChangeAspect="1" noMove="1" noResize="1" noEditPoints="1" noAdjustHandles="1" noChangeArrowheads="1" noChangeShapeType="1" noTextEdit="1"/>
              </p:cNvSpPr>
              <p:nvPr/>
            </p:nvSpPr>
            <p:spPr bwMode="auto">
              <a:xfrm>
                <a:off x="360854" y="5085184"/>
                <a:ext cx="11485848" cy="1440010"/>
              </a:xfrm>
              <a:prstGeom prst="rect">
                <a:avLst/>
              </a:prstGeom>
              <a:blipFill rotWithShape="1">
                <a:blip r:embed="rId5"/>
                <a:stretch>
                  <a:fillRect l="-2" t="-7" r="1" b="-1041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8712"/>
            <a:ext cx="11485848" cy="1684244"/>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制作定值电阻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涉及伏安法测量定值电阻的阻值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电路连接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故障分析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电表读数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数据处理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欧姆定律等知识点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读出电流表示数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由欧姆定律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求电阻大小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32950" y="3116458"/>
          <a:ext cx="4550969" cy="1927989"/>
        </p:xfrm>
        <a:graphic>
          <a:graphicData uri="http://schemas.openxmlformats.org/drawingml/2006/table">
            <a:tbl>
              <a:tblPr firstRow="1" firstCol="1" bandRow="1"/>
              <a:tblGrid>
                <a:gridCol w="836469">
                  <a:extLst>
                    <a:ext uri="{9D8B030D-6E8A-4147-A177-3AD203B41FA5}">
                      <a16:colId xmlns:a16="http://schemas.microsoft.com/office/drawing/2014/main" val="20000"/>
                    </a:ext>
                  </a:extLst>
                </a:gridCol>
                <a:gridCol w="1218749">
                  <a:extLst>
                    <a:ext uri="{9D8B030D-6E8A-4147-A177-3AD203B41FA5}">
                      <a16:colId xmlns:a16="http://schemas.microsoft.com/office/drawing/2014/main" val="20001"/>
                    </a:ext>
                  </a:extLst>
                </a:gridCol>
                <a:gridCol w="1246055">
                  <a:extLst>
                    <a:ext uri="{9D8B030D-6E8A-4147-A177-3AD203B41FA5}">
                      <a16:colId xmlns:a16="http://schemas.microsoft.com/office/drawing/2014/main" val="20002"/>
                    </a:ext>
                  </a:extLst>
                </a:gridCol>
                <a:gridCol w="1249696">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次数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电阻</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9.52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pic>
        <p:nvPicPr>
          <p:cNvPr id="4" name="gyc358.jpg" descr="id:2147492159;FounderCES"/>
          <p:cNvPicPr/>
          <p:nvPr/>
        </p:nvPicPr>
        <p:blipFill>
          <a:blip r:embed="rId2"/>
          <a:stretch>
            <a:fillRect/>
          </a:stretch>
        </p:blipFill>
        <p:spPr>
          <a:xfrm>
            <a:off x="5148927" y="3422754"/>
            <a:ext cx="1424353" cy="1466886"/>
          </a:xfrm>
          <a:prstGeom prst="rect">
            <a:avLst/>
          </a:prstGeom>
        </p:spPr>
      </p:pic>
      <p:pic>
        <p:nvPicPr>
          <p:cNvPr id="6" name="gyc360.jpg" descr="id:2147492173;FounderCES"/>
          <p:cNvPicPr/>
          <p:nvPr/>
        </p:nvPicPr>
        <p:blipFill>
          <a:blip r:embed="rId3"/>
          <a:stretch>
            <a:fillRect/>
          </a:stretch>
        </p:blipFill>
        <p:spPr>
          <a:xfrm>
            <a:off x="9872735" y="3112043"/>
            <a:ext cx="1948596" cy="1528213"/>
          </a:xfrm>
          <a:prstGeom prst="rect">
            <a:avLst/>
          </a:prstGeom>
        </p:spPr>
      </p:pic>
      <p:sp>
        <p:nvSpPr>
          <p:cNvPr id="7" name="矩形 6"/>
          <p:cNvSpPr/>
          <p:nvPr/>
        </p:nvSpPr>
        <p:spPr>
          <a:xfrm>
            <a:off x="5727294" y="472496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8" name="矩形 7"/>
          <p:cNvSpPr/>
          <p:nvPr/>
        </p:nvSpPr>
        <p:spPr>
          <a:xfrm>
            <a:off x="8106263" y="472148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9" name="矩形 8"/>
          <p:cNvSpPr/>
          <p:nvPr/>
        </p:nvSpPr>
        <p:spPr>
          <a:xfrm>
            <a:off x="10544535" y="472148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pic>
        <p:nvPicPr>
          <p:cNvPr id="10" name="gyc386.jpg" descr="id:2147493805;FounderCES"/>
          <p:cNvPicPr/>
          <p:nvPr/>
        </p:nvPicPr>
        <p:blipFill>
          <a:blip r:embed="rId4"/>
          <a:stretch>
            <a:fillRect/>
          </a:stretch>
        </p:blipFill>
        <p:spPr>
          <a:xfrm>
            <a:off x="6934999" y="2955925"/>
            <a:ext cx="2895876" cy="1840447"/>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53496"/>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）为了确定这捆镍铬合金丝的电阻，上表在设计时还应增加的一项内容为</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a:t>
            </a:r>
          </a:p>
          <a:p>
            <a:pPr hangingPunct="0">
              <a:spcAft>
                <a:spcPts val="0"/>
              </a:spcAft>
              <a:tabLst>
                <a:tab pos="6210935" algn="l"/>
              </a:tabLst>
            </a:pP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矩形 9"/>
          <p:cNvSpPr/>
          <p:nvPr/>
        </p:nvSpPr>
        <p:spPr>
          <a:xfrm>
            <a:off x="10775726" y="656954"/>
            <a:ext cx="803425" cy="461665"/>
          </a:xfrm>
          <a:prstGeom prst="rect">
            <a:avLst/>
          </a:prstGeom>
        </p:spPr>
        <p:txBody>
          <a:bodyPr wrap="none">
            <a:spAutoFit/>
          </a:bodyPr>
          <a:lstStyle/>
          <a:p>
            <a:r>
              <a:rPr lang="zh-CN" altLang="zh-CN" sz="2400">
                <a:cs typeface="Times New Roman" panose="02020603050405020304" pitchFamily="18" charset="0"/>
              </a:rPr>
              <a:t>电阻</a:t>
            </a:r>
            <a:endParaRPr lang="zh-CN" altLang="en-US"/>
          </a:p>
        </p:txBody>
      </p:sp>
      <p:sp>
        <p:nvSpPr>
          <p:cNvPr id="12" name="矩形 11"/>
          <p:cNvSpPr/>
          <p:nvPr/>
        </p:nvSpPr>
        <p:spPr>
          <a:xfrm>
            <a:off x="413606" y="1198790"/>
            <a:ext cx="1649811" cy="461665"/>
          </a:xfrm>
          <a:prstGeom prst="rect">
            <a:avLst/>
          </a:prstGeom>
        </p:spPr>
        <p:txBody>
          <a:bodyPr wrap="none">
            <a:spAutoFit/>
          </a:bodyPr>
          <a:lstStyle/>
          <a:p>
            <a:r>
              <a:rPr lang="zh-CN" altLang="zh-CN" sz="2400" dirty="0">
                <a:cs typeface="Times New Roman" panose="02020603050405020304" pitchFamily="18" charset="0"/>
              </a:rPr>
              <a:t>平均值</a:t>
            </a:r>
            <a:r>
              <a:rPr lang="en-US" altLang="zh-CN" sz="2400" i="1" dirty="0"/>
              <a:t>R</a:t>
            </a:r>
            <a:r>
              <a:rPr lang="en-US" altLang="zh-CN" sz="2400" dirty="0"/>
              <a:t>/Ω</a:t>
            </a:r>
            <a:endParaRPr lang="zh-CN" altLang="en-US" dirty="0"/>
          </a:p>
        </p:txBody>
      </p:sp>
      <p:sp>
        <p:nvSpPr>
          <p:cNvPr id="14" name="内容占位符 1"/>
          <p:cNvSpPr txBox="1"/>
          <p:nvPr/>
        </p:nvSpPr>
        <p:spPr bwMode="auto">
          <a:xfrm>
            <a:off x="413606" y="3885713"/>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通常情况下要进行多次测量，其目的是取平均值减小误差，因此题中表格在设计时还应增加的一项内容为电阻平均值</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graphicFrame>
        <p:nvGraphicFramePr>
          <p:cNvPr id="4" name="表格 3"/>
          <p:cNvGraphicFramePr>
            <a:graphicFrameLocks noGrp="1"/>
          </p:cNvGraphicFramePr>
          <p:nvPr/>
        </p:nvGraphicFramePr>
        <p:xfrm>
          <a:off x="432950" y="1753113"/>
          <a:ext cx="4550969" cy="1927989"/>
        </p:xfrm>
        <a:graphic>
          <a:graphicData uri="http://schemas.openxmlformats.org/drawingml/2006/table">
            <a:tbl>
              <a:tblPr firstRow="1" firstCol="1" bandRow="1"/>
              <a:tblGrid>
                <a:gridCol w="836469">
                  <a:extLst>
                    <a:ext uri="{9D8B030D-6E8A-4147-A177-3AD203B41FA5}">
                      <a16:colId xmlns:a16="http://schemas.microsoft.com/office/drawing/2014/main" val="20000"/>
                    </a:ext>
                  </a:extLst>
                </a:gridCol>
                <a:gridCol w="1218749">
                  <a:extLst>
                    <a:ext uri="{9D8B030D-6E8A-4147-A177-3AD203B41FA5}">
                      <a16:colId xmlns:a16="http://schemas.microsoft.com/office/drawing/2014/main" val="20001"/>
                    </a:ext>
                  </a:extLst>
                </a:gridCol>
                <a:gridCol w="1246055">
                  <a:extLst>
                    <a:ext uri="{9D8B030D-6E8A-4147-A177-3AD203B41FA5}">
                      <a16:colId xmlns:a16="http://schemas.microsoft.com/office/drawing/2014/main" val="20002"/>
                    </a:ext>
                  </a:extLst>
                </a:gridCol>
                <a:gridCol w="1249696">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次数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电阻</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9.52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pic>
        <p:nvPicPr>
          <p:cNvPr id="9" name="gyc358.jpg" descr="id:2147492159;FounderCES"/>
          <p:cNvPicPr/>
          <p:nvPr/>
        </p:nvPicPr>
        <p:blipFill>
          <a:blip r:embed="rId2"/>
          <a:stretch>
            <a:fillRect/>
          </a:stretch>
        </p:blipFill>
        <p:spPr>
          <a:xfrm>
            <a:off x="5148927" y="2059409"/>
            <a:ext cx="1424353" cy="1466886"/>
          </a:xfrm>
          <a:prstGeom prst="rect">
            <a:avLst/>
          </a:prstGeom>
        </p:spPr>
      </p:pic>
      <p:pic>
        <p:nvPicPr>
          <p:cNvPr id="11" name="gyc360.jpg" descr="id:2147492173;FounderCES"/>
          <p:cNvPicPr/>
          <p:nvPr/>
        </p:nvPicPr>
        <p:blipFill>
          <a:blip r:embed="rId3"/>
          <a:stretch>
            <a:fillRect/>
          </a:stretch>
        </p:blipFill>
        <p:spPr>
          <a:xfrm>
            <a:off x="9872735" y="1748698"/>
            <a:ext cx="1948596" cy="1528213"/>
          </a:xfrm>
          <a:prstGeom prst="rect">
            <a:avLst/>
          </a:prstGeom>
        </p:spPr>
      </p:pic>
      <p:sp>
        <p:nvSpPr>
          <p:cNvPr id="15" name="矩形 14"/>
          <p:cNvSpPr/>
          <p:nvPr/>
        </p:nvSpPr>
        <p:spPr>
          <a:xfrm>
            <a:off x="5727294" y="336161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6" name="矩形 15"/>
          <p:cNvSpPr/>
          <p:nvPr/>
        </p:nvSpPr>
        <p:spPr>
          <a:xfrm>
            <a:off x="8106263" y="335814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7" name="矩形 16"/>
          <p:cNvSpPr/>
          <p:nvPr/>
        </p:nvSpPr>
        <p:spPr>
          <a:xfrm>
            <a:off x="10544535" y="335814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pic>
        <p:nvPicPr>
          <p:cNvPr id="18" name="gyc386.jpg" descr="id:2147493805;FounderCES"/>
          <p:cNvPicPr/>
          <p:nvPr/>
        </p:nvPicPr>
        <p:blipFill>
          <a:blip r:embed="rId4"/>
          <a:stretch>
            <a:fillRect/>
          </a:stretch>
        </p:blipFill>
        <p:spPr>
          <a:xfrm>
            <a:off x="6934999" y="1592580"/>
            <a:ext cx="2895876" cy="1840447"/>
          </a:xfrm>
          <a:prstGeom prst="rect">
            <a:avLst/>
          </a:prstGeom>
        </p:spPr>
      </p:pic>
      <p:sp>
        <p:nvSpPr>
          <p:cNvPr id="19" name="内容占位符 1"/>
          <p:cNvSpPr>
            <a:spLocks noGrp="1"/>
          </p:cNvSpPr>
          <p:nvPr/>
        </p:nvSpPr>
        <p:spPr>
          <a:xfrm>
            <a:off x="360854" y="4909681"/>
            <a:ext cx="11485848" cy="1684244"/>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制作定值电阻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涉及伏安法测量定值电阻的阻值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电路连接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故障分析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电表读数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数据处理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欧姆定律等知识点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该实验中进行多次测量的目的是取平均值减小误差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P spid="19" grpId="0"/>
      <p:bldP spid="19"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7315"/>
            <a:ext cx="11485848" cy="576248"/>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）根据实验的计算结果，制作</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的定值电阻应截取长度约为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的镍铬合金丝</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43545" y="1748957"/>
          <a:ext cx="4550969" cy="1927989"/>
        </p:xfrm>
        <a:graphic>
          <a:graphicData uri="http://schemas.openxmlformats.org/drawingml/2006/table">
            <a:tbl>
              <a:tblPr firstRow="1" firstCol="1" bandRow="1"/>
              <a:tblGrid>
                <a:gridCol w="836469">
                  <a:extLst>
                    <a:ext uri="{9D8B030D-6E8A-4147-A177-3AD203B41FA5}">
                      <a16:colId xmlns:a16="http://schemas.microsoft.com/office/drawing/2014/main" val="20000"/>
                    </a:ext>
                  </a:extLst>
                </a:gridCol>
                <a:gridCol w="1218749">
                  <a:extLst>
                    <a:ext uri="{9D8B030D-6E8A-4147-A177-3AD203B41FA5}">
                      <a16:colId xmlns:a16="http://schemas.microsoft.com/office/drawing/2014/main" val="20001"/>
                    </a:ext>
                  </a:extLst>
                </a:gridCol>
                <a:gridCol w="1246055">
                  <a:extLst>
                    <a:ext uri="{9D8B030D-6E8A-4147-A177-3AD203B41FA5}">
                      <a16:colId xmlns:a16="http://schemas.microsoft.com/office/drawing/2014/main" val="20002"/>
                    </a:ext>
                  </a:extLst>
                </a:gridCol>
                <a:gridCol w="1249696">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次数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电阻</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9.52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pic>
        <p:nvPicPr>
          <p:cNvPr id="4" name="gyc358.jpg" descr="id:2147492159;FounderCES"/>
          <p:cNvPicPr/>
          <p:nvPr/>
        </p:nvPicPr>
        <p:blipFill>
          <a:blip r:embed="rId2"/>
          <a:stretch>
            <a:fillRect/>
          </a:stretch>
        </p:blipFill>
        <p:spPr>
          <a:xfrm>
            <a:off x="5159522" y="2055253"/>
            <a:ext cx="1424353" cy="1466886"/>
          </a:xfrm>
          <a:prstGeom prst="rect">
            <a:avLst/>
          </a:prstGeom>
        </p:spPr>
      </p:pic>
      <p:pic>
        <p:nvPicPr>
          <p:cNvPr id="6" name="gyc360.jpg" descr="id:2147492173;FounderCES"/>
          <p:cNvPicPr/>
          <p:nvPr/>
        </p:nvPicPr>
        <p:blipFill>
          <a:blip r:embed="rId3"/>
          <a:stretch>
            <a:fillRect/>
          </a:stretch>
        </p:blipFill>
        <p:spPr>
          <a:xfrm>
            <a:off x="9883330" y="1744542"/>
            <a:ext cx="1948596" cy="1528213"/>
          </a:xfrm>
          <a:prstGeom prst="rect">
            <a:avLst/>
          </a:prstGeom>
        </p:spPr>
      </p:pic>
      <p:sp>
        <p:nvSpPr>
          <p:cNvPr id="7" name="矩形 6"/>
          <p:cNvSpPr/>
          <p:nvPr/>
        </p:nvSpPr>
        <p:spPr>
          <a:xfrm>
            <a:off x="5737889" y="3357459"/>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8" name="矩形 7"/>
          <p:cNvSpPr/>
          <p:nvPr/>
        </p:nvSpPr>
        <p:spPr>
          <a:xfrm>
            <a:off x="8116858" y="335398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9" name="矩形 8"/>
          <p:cNvSpPr/>
          <p:nvPr/>
        </p:nvSpPr>
        <p:spPr>
          <a:xfrm>
            <a:off x="10555130" y="335398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1" name="矩形 10"/>
          <p:cNvSpPr/>
          <p:nvPr/>
        </p:nvSpPr>
        <p:spPr>
          <a:xfrm>
            <a:off x="8966734" y="977298"/>
            <a:ext cx="338554" cy="579967"/>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8</a:t>
            </a:r>
            <a:endParaRPr lang="zh-CN" altLang="zh-CN" sz="1200">
              <a:solidFill>
                <a:srgbClr val="000000"/>
              </a:solidFill>
              <a:cs typeface="Times New Roman" panose="02020603050405020304" pitchFamily="18" charset="0"/>
            </a:endParaRPr>
          </a:p>
        </p:txBody>
      </p:sp>
      <p:pic>
        <p:nvPicPr>
          <p:cNvPr id="12" name="gyc386.jpg" descr="id:2147493805;FounderCES"/>
          <p:cNvPicPr/>
          <p:nvPr/>
        </p:nvPicPr>
        <p:blipFill>
          <a:blip r:embed="rId4"/>
          <a:stretch>
            <a:fillRect/>
          </a:stretch>
        </p:blipFill>
        <p:spPr>
          <a:xfrm>
            <a:off x="7080163" y="1677128"/>
            <a:ext cx="2895876" cy="1840447"/>
          </a:xfrm>
          <a:prstGeom prst="rect">
            <a:avLst/>
          </a:prstGeom>
        </p:spPr>
      </p:pic>
      <mc:AlternateContent xmlns:mc="http://schemas.openxmlformats.org/markup-compatibility/2006">
        <mc:Choice xmlns:a14="http://schemas.microsoft.com/office/drawing/2010/main" Requires="a14">
          <p:sp>
            <p:nvSpPr>
              <p:cNvPr id="13" name="内容占位符 1"/>
              <p:cNvSpPr txBox="1"/>
              <p:nvPr/>
            </p:nvSpPr>
            <p:spPr bwMode="auto">
              <a:xfrm>
                <a:off x="334566" y="3814211"/>
                <a:ext cx="11485848" cy="216905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题中镍铬合金丝的电阻值为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10</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00</m:t>
                        </m:r>
                        <m:r>
                          <m:rPr>
                            <m:sty m:val="p"/>
                          </m:rP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9</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52</m:t>
                        </m:r>
                        <m:r>
                          <m:rPr>
                            <m:sty m:val="p"/>
                          </m:rP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10</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71</m:t>
                        </m:r>
                        <m:r>
                          <m:rPr>
                            <m:sty m:val="p"/>
                          </m:rP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den>
                    </m:f>
                  </m:oMath>
                </a14:m>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；镍铬合金丝长度为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，因此每</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镍铬合金丝的电阻值约为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；要制作</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的定值电阻，应截取长度约为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8</m:t>
                        </m:r>
                        <m:r>
                          <m:rPr>
                            <m:sty m:val="p"/>
                          </m:rP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sty m:val="p"/>
                          </m:rP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r>
                          <m:rPr>
                            <m:nor/>
                          </m:rP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m</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Choice>
        <mc:Fallback>
          <p:sp>
            <p:nvSpPr>
              <p:cNvPr id="13" name="内容占位符 1"/>
              <p:cNvSpPr txBox="1">
                <a:spLocks noRot="1" noChangeAspect="1" noMove="1" noResize="1" noEditPoints="1" noAdjustHandles="1" noChangeArrowheads="1" noChangeShapeType="1" noTextEdit="1"/>
              </p:cNvSpPr>
              <p:nvPr/>
            </p:nvSpPr>
            <p:spPr bwMode="auto">
              <a:xfrm>
                <a:off x="334566" y="3814211"/>
                <a:ext cx="11485848" cy="2169055"/>
              </a:xfrm>
              <a:prstGeom prst="rect">
                <a:avLst/>
              </a:prstGeom>
              <a:blipFill>
                <a:blip r:embed="rId5"/>
                <a:stretch>
                  <a:fillRect l="-849" r="-796" b="-224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2184"/>
            <a:ext cx="11485848" cy="2238241"/>
          </a:xfrm>
        </p:spPr>
        <p:txBody>
          <a:bodyPr/>
          <a:lstStyle/>
          <a:p>
            <a:pPr algn="dist"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制作定值电阻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涉及伏安法测量定值电阻的阻值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电路连接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故障分析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电表读数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数据处理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欧姆定律等知识点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求出电阻平均值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计算出每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镍铬合金丝的电阻值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据此求出制作</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的定值电阻应截取镍铬合金丝的</a:t>
            </a:r>
            <a:endPar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长度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584"/>
            <a:ext cx="11485848" cy="2238241"/>
          </a:xfrm>
        </p:spPr>
        <p:txBody>
          <a:bodyPr/>
          <a:lstStyle/>
          <a:p>
            <a:pPr indent="720725"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电阻的测量是考试中重点考查的内容之一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题型多以实验探究题为主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题目的综合性强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涉及的知识点多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一般难度中等或较难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该类题目主要考查实验的原理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电路的连接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电表的使用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实验的操作过程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故障分析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电阻的计算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误差分析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实验设计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实验评价等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要求学生熟练掌握电学的相关知识和规律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考点解读.eps" descr="id:2147490113;FounderCES"/>
          <p:cNvPicPr/>
          <p:nvPr/>
        </p:nvPicPr>
        <p:blipFill>
          <a:blip r:embed="rId2"/>
          <a:stretch>
            <a:fillRect/>
          </a:stretch>
        </p:blipFill>
        <p:spPr>
          <a:xfrm>
            <a:off x="343711" y="705902"/>
            <a:ext cx="1815324" cy="61646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21XB6.eps" descr="id:2147489480;FounderCES"/>
          <p:cNvPicPr/>
          <p:nvPr/>
        </p:nvPicPr>
        <p:blipFill>
          <a:blip r:embed="rId2"/>
          <a:stretch>
            <a:fillRect/>
          </a:stretch>
        </p:blipFill>
        <p:spPr>
          <a:xfrm>
            <a:off x="1081022" y="2194400"/>
            <a:ext cx="637609" cy="360040"/>
          </a:xfrm>
          <a:prstGeom prst="rect">
            <a:avLst/>
          </a:prstGeom>
        </p:spPr>
      </p:pic>
      <p:pic>
        <p:nvPicPr>
          <p:cNvPr id="6" name="考点.eps" descr="id:2147489473;FounderCES"/>
          <p:cNvPicPr/>
          <p:nvPr/>
        </p:nvPicPr>
        <p:blipFill>
          <a:blip r:embed="rId3"/>
          <a:stretch>
            <a:fillRect/>
          </a:stretch>
        </p:blipFill>
        <p:spPr>
          <a:xfrm>
            <a:off x="406574" y="1663968"/>
            <a:ext cx="864096" cy="360040"/>
          </a:xfrm>
          <a:prstGeom prst="rect">
            <a:avLst/>
          </a:prstGeom>
        </p:spPr>
      </p:pic>
      <p:sp>
        <p:nvSpPr>
          <p:cNvPr id="4" name="内容占位符 1"/>
          <p:cNvSpPr>
            <a:spLocks noGrp="1"/>
          </p:cNvSpPr>
          <p:nvPr>
            <p:ph idx="1"/>
          </p:nvPr>
        </p:nvSpPr>
        <p:spPr>
          <a:xfrm>
            <a:off x="360854" y="1484784"/>
            <a:ext cx="11485848" cy="2552109"/>
          </a:xfrm>
        </p:spPr>
        <p:txBody>
          <a:bodyPr/>
          <a:lstStyle/>
          <a:p>
            <a:pPr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考点</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欧姆定律的综合运用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滨州中考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）如图所示，电源电压为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，闭合开关后，电流表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，则通过灯泡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的电流为</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的阻值为</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6210935" algn="l"/>
              </a:tabLs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XB3.eps" descr="id:2147489466;FounderCES"/>
          <p:cNvPicPr/>
          <p:nvPr/>
        </p:nvPicPr>
        <p:blipFill>
          <a:blip r:embed="rId4"/>
          <a:stretch>
            <a:fillRect/>
          </a:stretch>
        </p:blipFill>
        <p:spPr>
          <a:xfrm>
            <a:off x="3115232" y="836712"/>
            <a:ext cx="5977091" cy="549776"/>
          </a:xfrm>
          <a:prstGeom prst="rect">
            <a:avLst/>
          </a:prstGeom>
        </p:spPr>
      </p:pic>
      <p:pic>
        <p:nvPicPr>
          <p:cNvPr id="7" name="gyc352.jpg" descr="id:2147492012;FounderCES"/>
          <p:cNvPicPr/>
          <p:nvPr/>
        </p:nvPicPr>
        <p:blipFill>
          <a:blip r:embed="rId5"/>
          <a:stretch>
            <a:fillRect/>
          </a:stretch>
        </p:blipFill>
        <p:spPr>
          <a:xfrm>
            <a:off x="4802651" y="3717032"/>
            <a:ext cx="2585110" cy="2088232"/>
          </a:xfrm>
          <a:prstGeom prst="rect">
            <a:avLst/>
          </a:prstGeom>
        </p:spPr>
      </p:pic>
      <p:sp>
        <p:nvSpPr>
          <p:cNvPr id="5" name="矩形 4"/>
          <p:cNvSpPr/>
          <p:nvPr/>
        </p:nvSpPr>
        <p:spPr>
          <a:xfrm>
            <a:off x="8687494" y="2708920"/>
            <a:ext cx="569387" cy="461665"/>
          </a:xfrm>
          <a:prstGeom prst="rect">
            <a:avLst/>
          </a:prstGeom>
        </p:spPr>
        <p:txBody>
          <a:bodyPr wrap="none">
            <a:spAutoFit/>
          </a:bodyPr>
          <a:lstStyle/>
          <a:p>
            <a:r>
              <a:rPr lang="en-US" altLang="zh-CN" sz="2400"/>
              <a:t>0.4</a:t>
            </a:r>
            <a:endParaRPr lang="zh-CN" altLang="en-US"/>
          </a:p>
        </p:txBody>
      </p:sp>
      <p:sp>
        <p:nvSpPr>
          <p:cNvPr id="10" name="矩形 9"/>
          <p:cNvSpPr/>
          <p:nvPr/>
        </p:nvSpPr>
        <p:spPr>
          <a:xfrm>
            <a:off x="919422" y="3250992"/>
            <a:ext cx="492443" cy="461665"/>
          </a:xfrm>
          <a:prstGeom prst="rect">
            <a:avLst/>
          </a:prstGeom>
        </p:spPr>
        <p:txBody>
          <a:bodyPr wrap="none">
            <a:spAutoFit/>
          </a:bodyPr>
          <a:lstStyle/>
          <a:p>
            <a:r>
              <a:rPr lang="en-US" altLang="zh-CN" sz="2400"/>
              <a:t>15</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6.eps" descr="id:2147489480;FounderCES"/>
          <p:cNvPicPr/>
          <p:nvPr/>
        </p:nvPicPr>
        <p:blipFill>
          <a:blip r:embed="rId2"/>
          <a:stretch>
            <a:fillRect/>
          </a:stretch>
        </p:blipFill>
        <p:spPr>
          <a:xfrm>
            <a:off x="1091486" y="1845623"/>
            <a:ext cx="637609" cy="360040"/>
          </a:xfrm>
          <a:prstGeom prst="rect">
            <a:avLst/>
          </a:prstGeom>
        </p:spPr>
      </p:pic>
      <p:pic>
        <p:nvPicPr>
          <p:cNvPr id="4" name="考点.eps" descr="id:2147489473;FounderCES"/>
          <p:cNvPicPr/>
          <p:nvPr/>
        </p:nvPicPr>
        <p:blipFill>
          <a:blip r:embed="rId3"/>
          <a:stretch>
            <a:fillRect/>
          </a:stretch>
        </p:blipFill>
        <p:spPr>
          <a:xfrm>
            <a:off x="406574" y="1315191"/>
            <a:ext cx="864096" cy="360040"/>
          </a:xfrm>
          <a:prstGeom prst="rect">
            <a:avLst/>
          </a:prstGeom>
        </p:spPr>
      </p:pic>
      <p:sp>
        <p:nvSpPr>
          <p:cNvPr id="2" name="内容占位符 1"/>
          <p:cNvSpPr>
            <a:spLocks noGrp="1"/>
          </p:cNvSpPr>
          <p:nvPr>
            <p:ph idx="1"/>
          </p:nvPr>
        </p:nvSpPr>
        <p:spPr>
          <a:xfrm>
            <a:off x="360854" y="1135007"/>
            <a:ext cx="11485848" cy="4454233"/>
          </a:xfrm>
        </p:spPr>
        <p:txBody>
          <a:bodyPr/>
          <a:lstStyle/>
          <a:p>
            <a:pPr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考点</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 动态电路问题的分析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重庆中考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）如图所示电路，电源电压保持不变，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是两个相同的小灯泡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，记录两电表示数；再闭合开关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，电流表和电压表的示数变化情况是（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电流表示数减小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电压表示数减小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电流表示数增大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电压表示数减小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电流表示数增大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电压表示数不变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电流表示数不变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电压表示数不变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gyc361.jpg" descr="id:2147492216;FounderCES"/>
          <p:cNvPicPr/>
          <p:nvPr/>
        </p:nvPicPr>
        <p:blipFill>
          <a:blip r:embed="rId4"/>
          <a:stretch>
            <a:fillRect/>
          </a:stretch>
        </p:blipFill>
        <p:spPr>
          <a:xfrm>
            <a:off x="7175326" y="3529855"/>
            <a:ext cx="2631269" cy="1897360"/>
          </a:xfrm>
          <a:prstGeom prst="rect">
            <a:avLst/>
          </a:prstGeom>
        </p:spPr>
      </p:pic>
      <p:sp>
        <p:nvSpPr>
          <p:cNvPr id="7" name="矩形 6"/>
          <p:cNvSpPr/>
          <p:nvPr/>
        </p:nvSpPr>
        <p:spPr>
          <a:xfrm>
            <a:off x="2410522" y="2891666"/>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81008"/>
            <a:ext cx="11485848" cy="2792239"/>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由图可知，闭合开关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时，电路为灯泡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的简单电路，电流表测量通过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的电流，电压表测量电源电压；再闭合开关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，电路为灯泡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的并联电路，电流表测量干路的电流，电压表测量电源电压，故电压表示数不变；由于并联电路各支路互不影响，所以通过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的电流不变，由于并联电路中干路中的电流等于各支路中的电流之和，故电流表的示数增大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61.jpg" descr="id:2147492216;FounderCES"/>
          <p:cNvPicPr/>
          <p:nvPr/>
        </p:nvPicPr>
        <p:blipFill>
          <a:blip r:embed="rId2"/>
          <a:stretch>
            <a:fillRect/>
          </a:stretch>
        </p:blipFill>
        <p:spPr>
          <a:xfrm>
            <a:off x="4943078" y="4005064"/>
            <a:ext cx="2631269" cy="189736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97032"/>
            <a:ext cx="11485848" cy="2238241"/>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本题考查并联电路特点的应用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正确判断电路的连接方式和电表的作用是关键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由图可知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电路为灯泡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的简单电路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电流表测量通过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电压表测量电源电压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电路为灯泡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的并联电路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电流表测量干路电流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电压表测量电源电压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根据并联电路的特点可知两表的示数变化情况</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61.jpg" descr="id:2147492216;FounderCES"/>
          <p:cNvPicPr/>
          <p:nvPr/>
        </p:nvPicPr>
        <p:blipFill>
          <a:blip r:embed="rId2"/>
          <a:stretch>
            <a:fillRect/>
          </a:stretch>
        </p:blipFill>
        <p:spPr>
          <a:xfrm>
            <a:off x="4871070" y="3663608"/>
            <a:ext cx="2631269" cy="189736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6.eps" descr="id:2147489480;FounderCES"/>
          <p:cNvPicPr/>
          <p:nvPr/>
        </p:nvPicPr>
        <p:blipFill>
          <a:blip r:embed="rId2"/>
          <a:stretch>
            <a:fillRect/>
          </a:stretch>
        </p:blipFill>
        <p:spPr>
          <a:xfrm>
            <a:off x="1100278" y="1611843"/>
            <a:ext cx="637609" cy="360040"/>
          </a:xfrm>
          <a:prstGeom prst="rect">
            <a:avLst/>
          </a:prstGeom>
        </p:spPr>
      </p:pic>
      <p:sp>
        <p:nvSpPr>
          <p:cNvPr id="2" name="内容占位符 1"/>
          <p:cNvSpPr>
            <a:spLocks noGrp="1"/>
          </p:cNvSpPr>
          <p:nvPr>
            <p:ph idx="1"/>
          </p:nvPr>
        </p:nvSpPr>
        <p:spPr>
          <a:xfrm>
            <a:off x="360854" y="1450915"/>
            <a:ext cx="11485848" cy="3900235"/>
          </a:xfrm>
        </p:spPr>
        <p:txBody>
          <a:bodyPr/>
          <a:lstStyle/>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陕西中考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）小明在课外实践活动中设计了一款台秤，其显示端由电压表表盘改装而成，电路设计如图所示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，关于该台秤的分析正确的是（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阻值不变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被测物体质量变小时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电路中电流变大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阻值不变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被测物体质量变大时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电压表示数变小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若需要使台秤的分度值变小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滑片向左滑动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若台秤测量值偏小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滑片向右滑动进行校准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362.jpg" descr="id:2147492230;FounderCES"/>
          <p:cNvPicPr/>
          <p:nvPr/>
        </p:nvPicPr>
        <p:blipFill>
          <a:blip r:embed="rId3"/>
          <a:stretch>
            <a:fillRect/>
          </a:stretch>
        </p:blipFill>
        <p:spPr>
          <a:xfrm>
            <a:off x="8831510" y="3429000"/>
            <a:ext cx="2312520" cy="1739374"/>
          </a:xfrm>
          <a:prstGeom prst="rect">
            <a:avLst/>
          </a:prstGeom>
        </p:spPr>
      </p:pic>
      <p:sp>
        <p:nvSpPr>
          <p:cNvPr id="6" name="矩形 5"/>
          <p:cNvSpPr/>
          <p:nvPr/>
        </p:nvSpPr>
        <p:spPr>
          <a:xfrm>
            <a:off x="893270" y="2661719"/>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45749"/>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，由题图可知，保持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阻值不变，被测物体质量</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变小时，滑片向上移动，由于电压表与滑片串联</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，电压表的内阻很</a:t>
            </a:r>
            <a:endPar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大，此时移动滑片也不会改变</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连入</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电路的阻值，由于电源电压不</a:t>
            </a:r>
            <a:endPar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连入电路的阻值不变，根据欧姆定律可知，电路中电流不变，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错误；保持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阻值不变，被测物体质量变大时，滑片向下移动，由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可知，电路中电流不变，电压表测量部分电阻增大，电压表示数变大，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滑片向左滑动，接入电路电阻变大，由串联分压规律可知，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分到的电压变小，测量物体质量最大时，电压表测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两端电压，示数变小，分度值变大，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错误；若台秤测量值偏小，根据串联电路分压规律可知，可以将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滑片向右滑动进行校准，这时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连入电路的电阻变小，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两端的电压变大，使台秤测量值变大，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4" name="gyc362.jpg" descr="id:2147492230;FounderCES"/>
          <p:cNvPicPr/>
          <p:nvPr/>
        </p:nvPicPr>
        <p:blipFill>
          <a:blip r:embed="rId2"/>
          <a:stretch>
            <a:fillRect/>
          </a:stretch>
        </p:blipFill>
        <p:spPr>
          <a:xfrm>
            <a:off x="9407574" y="836712"/>
            <a:ext cx="2312520" cy="1739374"/>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6752"/>
            <a:ext cx="11485848" cy="2238241"/>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本题考查了电路的动态分析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难度较大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明确引起电路动态变化的原因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明确元件变化时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接入电路的各部分电阻如何变化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明确电源的电压是否保持不变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从串联电路或并联电路中电流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电压的规律及欧姆定律中选择一条判断电路中电流或某一元件两端的电压的变化情况</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1689005"/>
            <a:ext cx="11485848" cy="3415030"/>
          </a:xfrm>
        </p:spPr>
        <p:txBody>
          <a:bodyPr/>
          <a:lstStyle/>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看懂电路图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弄清各电表测量哪些用电器的哪些物理量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弄清改变电阻的方法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利用滑动变阻器改变电阻还是利用</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其他改变电阻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对于串联电路解题方法有两种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方法一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按这样的顺序分析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局部电阻如何变化</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总电阻如何变化</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由于电源电压不变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导致电路中电流如何变化</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分析不变的电阻两端的电压如何变化</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变化的电阻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不变的电阻</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分析变化的电阻两端的电压如何变化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方法技巧.eps" descr="id:2147489592;FounderCES"/>
          <p:cNvPicPr/>
          <p:nvPr/>
        </p:nvPicPr>
        <p:blipFill>
          <a:blip r:embed="rId2"/>
          <a:stretch>
            <a:fillRect/>
          </a:stretch>
        </p:blipFill>
        <p:spPr>
          <a:xfrm>
            <a:off x="334566" y="1184949"/>
            <a:ext cx="1682034" cy="493138"/>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165017"/>
                <a:ext cx="11485848" cy="4496231"/>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方法二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串联电路中</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即电压与电阻成正比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由此可</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知串联电路中按电阻的比例分配电压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电阻所占比例越大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分得的电压所占比例就越大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对于并联电路解题方法也有两种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方法一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根据支路中电阻的变化</a:t>
                </a:r>
                <a:r>
                  <a:rPr lang="zh-CN"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该支路中电流的变化</a:t>
                </a:r>
                <a:r>
                  <a:rPr lang="zh-CN"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依据并联电路电流的规律分析干路电流如何变化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方法二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并联电路中</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由此可知并联电路中电阻越大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通过它的电流就越小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165017"/>
                <a:ext cx="11485848" cy="4496231"/>
              </a:xfrm>
              <a:blipFill rotWithShape="1">
                <a:blip r:embed="rId2"/>
                <a:stretch>
                  <a:fillRect l="-2" t="-9" r="1" b="5"/>
                </a:stretch>
              </a:blipFill>
            </p:spPr>
            <p:txBody>
              <a:bodyPr/>
              <a:lstStyle/>
              <a:p>
                <a:r>
                  <a:rPr lang="zh-CN" altLang="en-US">
                    <a:noFill/>
                  </a:rPr>
                  <a:t> </a:t>
                </a:r>
              </a:p>
            </p:txBody>
          </p:sp>
        </mc:Fallback>
      </mc:AlternateContent>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6.eps" descr="id:2147489480;FounderCES"/>
          <p:cNvPicPr/>
          <p:nvPr/>
        </p:nvPicPr>
        <p:blipFill>
          <a:blip r:embed="rId2"/>
          <a:stretch>
            <a:fillRect/>
          </a:stretch>
        </p:blipFill>
        <p:spPr>
          <a:xfrm>
            <a:off x="1082693" y="1456736"/>
            <a:ext cx="637609" cy="360040"/>
          </a:xfrm>
          <a:prstGeom prst="rect">
            <a:avLst/>
          </a:prstGeom>
        </p:spPr>
      </p:pic>
      <p:pic>
        <p:nvPicPr>
          <p:cNvPr id="4" name="考点.eps" descr="id:2147489473;FounderCES"/>
          <p:cNvPicPr/>
          <p:nvPr/>
        </p:nvPicPr>
        <p:blipFill>
          <a:blip r:embed="rId3"/>
          <a:stretch>
            <a:fillRect/>
          </a:stretch>
        </p:blipFill>
        <p:spPr>
          <a:xfrm>
            <a:off x="397782" y="926304"/>
            <a:ext cx="864096" cy="360040"/>
          </a:xfrm>
          <a:prstGeom prst="rect">
            <a:avLst/>
          </a:prstGeom>
        </p:spPr>
      </p:pic>
      <p:sp>
        <p:nvSpPr>
          <p:cNvPr id="2" name="内容占位符 1"/>
          <p:cNvSpPr>
            <a:spLocks noGrp="1"/>
          </p:cNvSpPr>
          <p:nvPr>
            <p:ph idx="1"/>
          </p:nvPr>
        </p:nvSpPr>
        <p:spPr>
          <a:xfrm>
            <a:off x="360854" y="746120"/>
            <a:ext cx="11485848" cy="3669402"/>
          </a:xfrm>
        </p:spPr>
        <p:txBody>
          <a:bodyPr/>
          <a:lstStyle/>
          <a:p>
            <a:pPr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考点</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 电路故障分析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algn="dist"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上海中考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）在如图所示的电路中，电源电压为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，发现电流表的示数有变化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已知电路中仅有一处故障，且只发生在电阻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请写出开关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闭合后电流表和电压表的示数及其对应的</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200000"/>
              </a:lnSpc>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a:t>
            </a:r>
          </a:p>
          <a:p>
            <a:pPr hangingPunct="0">
              <a:lnSpc>
                <a:spcPct val="200000"/>
              </a:lnSpc>
              <a:spcAft>
                <a:spcPts val="0"/>
              </a:spcAft>
              <a:tabLst>
                <a:tab pos="6210935" algn="l"/>
              </a:tabLst>
            </a:pP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kk552.jpg" descr="id:2147492265;FounderCES"/>
          <p:cNvPicPr/>
          <p:nvPr/>
        </p:nvPicPr>
        <p:blipFill>
          <a:blip r:embed="rId4"/>
          <a:stretch>
            <a:fillRect/>
          </a:stretch>
        </p:blipFill>
        <p:spPr>
          <a:xfrm>
            <a:off x="4727054" y="4308561"/>
            <a:ext cx="3257731" cy="1831638"/>
          </a:xfrm>
          <a:prstGeom prst="rect">
            <a:avLst/>
          </a:prstGeom>
        </p:spPr>
      </p:pic>
      <mc:AlternateContent xmlns:mc="http://schemas.openxmlformats.org/markup-compatibility/2006" xmlns:a14="http://schemas.microsoft.com/office/drawing/2010/main">
        <mc:Choice Requires="a14">
          <p:sp>
            <p:nvSpPr>
              <p:cNvPr id="7" name="矩形 6"/>
              <p:cNvSpPr/>
              <p:nvPr/>
            </p:nvSpPr>
            <p:spPr>
              <a:xfrm>
                <a:off x="1135577" y="2933736"/>
                <a:ext cx="10576253" cy="669542"/>
              </a:xfrm>
              <a:prstGeom prst="rect">
                <a:avLst/>
              </a:prstGeom>
            </p:spPr>
            <p:txBody>
              <a:bodyPr wrap="square">
                <a:spAutoFit/>
              </a:bodyPr>
              <a:lstStyle/>
              <a:p>
                <a:pPr algn="dist"/>
                <a:r>
                  <a:rPr lang="zh-CN" altLang="zh-CN" sz="2400">
                    <a:cs typeface="Times New Roman" panose="02020603050405020304" pitchFamily="18" charset="0"/>
                  </a:rPr>
                  <a:t>若电压表示数为</a:t>
                </a:r>
                <a:r>
                  <a:rPr lang="en-US" altLang="zh-CN" sz="2400" i="1"/>
                  <a:t>U</a:t>
                </a:r>
                <a:r>
                  <a:rPr lang="en-US" altLang="zh-CN" sz="2400" baseline="-25000"/>
                  <a:t>0</a:t>
                </a:r>
                <a:r>
                  <a:rPr lang="zh-CN" altLang="zh-CN" sz="2400">
                    <a:cs typeface="Times New Roman" panose="02020603050405020304" pitchFamily="18" charset="0"/>
                  </a:rPr>
                  <a:t>，电流表示数为</a:t>
                </a:r>
                <a14:m>
                  <m:oMath xmlns:m="http://schemas.openxmlformats.org/officeDocument/2006/math">
                    <m:f>
                      <m:fPr>
                        <m:ctrlPr>
                          <a:rPr lang="zh-CN" altLang="zh-CN" sz="2400" i="1">
                            <a:latin typeface="Cambria Math" panose="02040503050406030204" pitchFamily="18" charset="0"/>
                            <a:ea typeface="Cambria Math" panose="02040503050406030204" pitchFamily="18" charset="0"/>
                          </a:rPr>
                        </m:ctrlPr>
                      </m:fPr>
                      <m:num>
                        <m:sSub>
                          <m:sSubPr>
                            <m:ctrlPr>
                              <a:rPr lang="zh-CN"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cs typeface="Times New Roman" panose="02020603050405020304" pitchFamily="18" charset="0"/>
                              </a:rPr>
                              <m:t>𝑼</m:t>
                            </m:r>
                          </m:e>
                          <m:sub>
                            <m:r>
                              <a:rPr lang="en-US" altLang="zh-CN" sz="2400" i="1">
                                <a:latin typeface="Cambria Math" panose="02040503050406030204" pitchFamily="18" charset="0"/>
                                <a:cs typeface="Times New Roman" panose="02020603050405020304" pitchFamily="18" charset="0"/>
                              </a:rPr>
                              <m:t>𝟎</m:t>
                            </m:r>
                          </m:sub>
                        </m:sSub>
                      </m:num>
                      <m:den>
                        <m:r>
                          <a:rPr lang="en-US" altLang="zh-CN" sz="2400" i="1">
                            <a:latin typeface="Cambria Math" panose="02040503050406030204" pitchFamily="18" charset="0"/>
                            <a:cs typeface="Times New Roman" panose="02020603050405020304" pitchFamily="18" charset="0"/>
                          </a:rPr>
                          <m:t>𝟐</m:t>
                        </m:r>
                        <m:sSub>
                          <m:sSubPr>
                            <m:ctrlPr>
                              <a:rPr lang="zh-CN"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cs typeface="Times New Roman" panose="02020603050405020304" pitchFamily="18" charset="0"/>
                              </a:rPr>
                              <m:t>𝑹</m:t>
                            </m:r>
                          </m:e>
                          <m:sub>
                            <m:r>
                              <a:rPr lang="en-US" altLang="zh-CN" sz="2400" i="1">
                                <a:latin typeface="Cambria Math" panose="02040503050406030204" pitchFamily="18" charset="0"/>
                                <a:cs typeface="Times New Roman" panose="02020603050405020304" pitchFamily="18" charset="0"/>
                              </a:rPr>
                              <m:t>𝟎</m:t>
                            </m:r>
                          </m:sub>
                        </m:sSub>
                      </m:den>
                    </m:f>
                  </m:oMath>
                </a14:m>
                <a:r>
                  <a:rPr lang="zh-CN" altLang="zh-CN" sz="2400">
                    <a:cs typeface="Times New Roman" panose="02020603050405020304" pitchFamily="18" charset="0"/>
                  </a:rPr>
                  <a:t>，则</a:t>
                </a:r>
                <a:r>
                  <a:rPr lang="en-US" altLang="zh-CN" sz="2400" i="1"/>
                  <a:t>R</a:t>
                </a:r>
                <a:r>
                  <a:rPr lang="en-US" altLang="zh-CN" sz="2400" baseline="-25000"/>
                  <a:t>1</a:t>
                </a:r>
                <a:r>
                  <a:rPr lang="zh-CN" altLang="zh-CN" sz="2400">
                    <a:cs typeface="Times New Roman" panose="02020603050405020304" pitchFamily="18" charset="0"/>
                  </a:rPr>
                  <a:t>短路；若电压表示数为零，电流</a:t>
                </a:r>
                <a:endParaRPr lang="zh-CN" altLang="en-US"/>
              </a:p>
            </p:txBody>
          </p:sp>
        </mc:Choice>
        <mc:Fallback xmlns="">
          <p:sp>
            <p:nvSpPr>
              <p:cNvPr id="7" name="矩形 6"/>
              <p:cNvSpPr>
                <a:spLocks noRot="1" noChangeAspect="1" noMove="1" noResize="1" noEditPoints="1" noAdjustHandles="1" noChangeArrowheads="1" noChangeShapeType="1" noTextEdit="1"/>
              </p:cNvSpPr>
              <p:nvPr/>
            </p:nvSpPr>
            <p:spPr>
              <a:xfrm>
                <a:off x="1135577" y="2933736"/>
                <a:ext cx="10576253" cy="669542"/>
              </a:xfrm>
              <a:prstGeom prst="rect">
                <a:avLst/>
              </a:prstGeom>
              <a:blipFill rotWithShape="1">
                <a:blip r:embed="rId5"/>
                <a:stretch>
                  <a:fillRect l="-2" t="-5" r="5" b="-52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9" name="矩形 8"/>
              <p:cNvSpPr/>
              <p:nvPr/>
            </p:nvSpPr>
            <p:spPr>
              <a:xfrm>
                <a:off x="450239" y="3627440"/>
                <a:ext cx="3250890" cy="669542"/>
              </a:xfrm>
              <a:prstGeom prst="rect">
                <a:avLst/>
              </a:prstGeom>
            </p:spPr>
            <p:txBody>
              <a:bodyPr wrap="none">
                <a:spAutoFit/>
              </a:bodyPr>
              <a:lstStyle/>
              <a:p>
                <a:r>
                  <a:rPr lang="zh-CN" altLang="zh-CN" sz="2400">
                    <a:cs typeface="Times New Roman" panose="02020603050405020304" pitchFamily="18" charset="0"/>
                  </a:rPr>
                  <a:t>表示数为</a:t>
                </a:r>
                <a14:m>
                  <m:oMath xmlns:m="http://schemas.openxmlformats.org/officeDocument/2006/math">
                    <m:f>
                      <m:fPr>
                        <m:ctrlPr>
                          <a:rPr lang="zh-CN" altLang="zh-CN" sz="2400" i="1">
                            <a:latin typeface="Cambria Math" panose="02040503050406030204" pitchFamily="18" charset="0"/>
                            <a:ea typeface="Cambria Math" panose="02040503050406030204" pitchFamily="18" charset="0"/>
                          </a:rPr>
                        </m:ctrlPr>
                      </m:fPr>
                      <m:num>
                        <m:sSub>
                          <m:sSubPr>
                            <m:ctrlPr>
                              <a:rPr lang="zh-CN"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cs typeface="Times New Roman" panose="02020603050405020304" pitchFamily="18" charset="0"/>
                              </a:rPr>
                              <m:t>𝑼</m:t>
                            </m:r>
                          </m:e>
                          <m:sub>
                            <m:r>
                              <a:rPr lang="en-US" altLang="zh-CN" sz="2400" i="1">
                                <a:latin typeface="Cambria Math" panose="02040503050406030204" pitchFamily="18" charset="0"/>
                                <a:cs typeface="Times New Roman" panose="02020603050405020304" pitchFamily="18" charset="0"/>
                              </a:rPr>
                              <m:t>𝟎</m:t>
                            </m:r>
                          </m:sub>
                        </m:sSub>
                      </m:num>
                      <m:den>
                        <m:sSub>
                          <m:sSubPr>
                            <m:ctrlPr>
                              <a:rPr lang="zh-CN"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cs typeface="Times New Roman" panose="02020603050405020304" pitchFamily="18" charset="0"/>
                              </a:rPr>
                              <m:t>𝑹</m:t>
                            </m:r>
                          </m:e>
                          <m:sub>
                            <m:r>
                              <a:rPr lang="en-US" altLang="zh-CN" sz="2400" i="1">
                                <a:latin typeface="Cambria Math" panose="02040503050406030204" pitchFamily="18" charset="0"/>
                                <a:cs typeface="Times New Roman" panose="02020603050405020304" pitchFamily="18" charset="0"/>
                              </a:rPr>
                              <m:t>𝟎</m:t>
                            </m:r>
                          </m:sub>
                        </m:sSub>
                      </m:den>
                    </m:f>
                  </m:oMath>
                </a14:m>
                <a:r>
                  <a:rPr lang="zh-CN" altLang="zh-CN" sz="2400">
                    <a:cs typeface="Times New Roman" panose="02020603050405020304" pitchFamily="18" charset="0"/>
                  </a:rPr>
                  <a:t>，则</a:t>
                </a:r>
                <a:r>
                  <a:rPr lang="en-US" altLang="zh-CN" sz="2400" i="1"/>
                  <a:t>R</a:t>
                </a:r>
                <a:r>
                  <a:rPr lang="en-US" altLang="zh-CN" sz="2400" baseline="-25000"/>
                  <a:t>2</a:t>
                </a:r>
                <a:r>
                  <a:rPr lang="zh-CN" altLang="zh-CN" sz="2400">
                    <a:cs typeface="Times New Roman" panose="02020603050405020304" pitchFamily="18" charset="0"/>
                  </a:rPr>
                  <a:t>短路</a:t>
                </a:r>
                <a:endParaRPr lang="zh-CN" altLang="en-US"/>
              </a:p>
            </p:txBody>
          </p:sp>
        </mc:Choice>
        <mc:Fallback xmlns="">
          <p:sp>
            <p:nvSpPr>
              <p:cNvPr id="9" name="矩形 8"/>
              <p:cNvSpPr>
                <a:spLocks noRot="1" noChangeAspect="1" noMove="1" noResize="1" noEditPoints="1" noAdjustHandles="1" noChangeArrowheads="1" noChangeShapeType="1" noTextEdit="1"/>
              </p:cNvSpPr>
              <p:nvPr/>
            </p:nvSpPr>
            <p:spPr>
              <a:xfrm>
                <a:off x="450239" y="3627440"/>
                <a:ext cx="3250890" cy="669542"/>
              </a:xfrm>
              <a:prstGeom prst="rect">
                <a:avLst/>
              </a:prstGeom>
              <a:blipFill rotWithShape="1">
                <a:blip r:embed="rId6"/>
                <a:stretch>
                  <a:fillRect l="-1" t="-48" r="11" b="-484"/>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656001"/>
              </a:xfrm>
            </p:spPr>
            <p:txBody>
              <a:bodyPr/>
              <a:lstStyle/>
              <a:p>
                <a:pPr hangingPunct="0">
                  <a:spcAft>
                    <a:spcPts val="0"/>
                  </a:spcAft>
                  <a:tabLst>
                    <a:tab pos="6210935" algn="l"/>
                  </a:tabLst>
                </a:pPr>
                <a:r>
                  <a:rPr lang="en-US" altLang="zh-CN">
                    <a:solidFill>
                      <a:srgbClr val="00AEEF"/>
                    </a:solidFill>
                    <a:latin typeface="宋体" panose="02010600030101010101" pitchFamily="2" charset="-122"/>
                    <a:cs typeface="Times New Roman" panose="02020603050405020304" pitchFamily="18" charset="0"/>
                  </a:rPr>
                  <a:t>[</a:t>
                </a:r>
                <a:r>
                  <a:rPr lang="zh-CN" altLang="zh-CN">
                    <a:solidFill>
                      <a:srgbClr val="00AEEF"/>
                    </a:solidFill>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已知电路中仅有一处故障，且只发生在电阻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后，电流表的示数有变化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断路，则整个电路断路，无论开关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断开还是闭合，电流表示数都为零，其示数不会有变化，故电路故障不是</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短路，则开关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断开时，电压表串联在电路中测电源电压，电压表示数为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，电流表示数为零；开关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闭合后，电路为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的简单电路，电压表示数仍然为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，由欧姆定律可得此时电流表示数为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，则电流表的示数有变化，故电路故障可能为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656001"/>
              </a:xfrm>
              <a:blipFill rotWithShape="1">
                <a:blip r:embed="rId2"/>
                <a:stretch>
                  <a:fillRect l="-2" t="-17" r="1" b="-895"/>
                </a:stretch>
              </a:blipFill>
            </p:spPr>
            <p:txBody>
              <a:bodyPr/>
              <a:lstStyle/>
              <a:p>
                <a:r>
                  <a:rPr lang="zh-CN" altLang="en-US">
                    <a:noFill/>
                  </a:rPr>
                  <a:t> </a:t>
                </a:r>
              </a:p>
            </p:txBody>
          </p:sp>
        </mc:Fallback>
      </mc:AlternateContent>
      <p:pic>
        <p:nvPicPr>
          <p:cNvPr id="3" name="kk552.jpg" descr="id:2147492265;FounderCES"/>
          <p:cNvPicPr/>
          <p:nvPr/>
        </p:nvPicPr>
        <p:blipFill>
          <a:blip r:embed="rId3"/>
          <a:stretch>
            <a:fillRect/>
          </a:stretch>
        </p:blipFill>
        <p:spPr>
          <a:xfrm>
            <a:off x="4583038" y="4297273"/>
            <a:ext cx="3257731" cy="183163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322184"/>
                <a:ext cx="11485848" cy="2546018"/>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由图可知，两灯并联，电流表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测干路电流，电流表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，由并联电路的电流规律可知通过灯泡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mj-lt"/>
                    <a:ea typeface="宋体" panose="02010600030101010101" pitchFamily="2" charset="-122"/>
                    <a:cs typeface="Times New Roman" panose="02020603050405020304" pitchFamily="18" charset="0"/>
                  </a:rPr>
                  <a:t>0.</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；因为并联电路各支路两端电压相等，等于电源电压，所以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322184"/>
                <a:ext cx="11485848" cy="2546018"/>
              </a:xfrm>
              <a:blipFill rotWithShape="1">
                <a:blip r:embed="rId2"/>
                <a:stretch>
                  <a:fillRect l="-2" t="-4" r="1" b="-5446"/>
                </a:stretch>
              </a:blipFill>
            </p:spPr>
            <p:txBody>
              <a:bodyPr/>
              <a:lstStyle/>
              <a:p>
                <a:r>
                  <a:rPr lang="zh-CN" altLang="en-US">
                    <a:noFill/>
                  </a:rPr>
                  <a:t> </a:t>
                </a:r>
              </a:p>
            </p:txBody>
          </p:sp>
        </mc:Fallback>
      </mc:AlternateContent>
      <p:pic>
        <p:nvPicPr>
          <p:cNvPr id="3" name="gyc352.jpg" descr="id:2147492012;FounderCES"/>
          <p:cNvPicPr/>
          <p:nvPr/>
        </p:nvPicPr>
        <p:blipFill>
          <a:blip r:embed="rId3"/>
          <a:stretch>
            <a:fillRect/>
          </a:stretch>
        </p:blipFill>
        <p:spPr>
          <a:xfrm>
            <a:off x="4802651" y="4005064"/>
            <a:ext cx="2585110" cy="2088232"/>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667514"/>
              </a:xfrm>
            </p:spPr>
            <p:txBody>
              <a:bodyPr/>
              <a:lstStyle/>
              <a:p>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断路，则开关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断开时，电压表串联在电路中，电流</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表示数为零；开关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闭合后，电压表仍然串联在电路中，电</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流表示数仍然为零，其示数不会有变化，故</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电路故障不是</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p>
              <a:p>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短路，则开关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断开时，电压表</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串联在电路中测</a:t>
                </a:r>
                <a:endPar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电源电压，则电压表示数为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，电流表示数为零；开关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闭合后，电路为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的简单电路，此时电压表被短路，则电压表示数为零，由欧姆定律可得此时电流表示数为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endParaRPr>
              </a:p>
              <a:p>
                <a:pPr>
                  <a:lnSpc>
                    <a:spcPct val="130000"/>
                  </a:lnSpc>
                </a:pP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，则电流表的示数有变化，故电路故障可能为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综上可知，闭合开关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后，若电压表示数为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，电流表示数为</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num>
                      <m:den>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短路；若电压表示数为零，电流表示数为</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5667514"/>
              </a:xfrm>
              <a:blipFill rotWithShape="1">
                <a:blip r:embed="rId2"/>
                <a:stretch>
                  <a:fillRect l="-2" t="-11" r="-1093" b="2"/>
                </a:stretch>
              </a:blipFill>
            </p:spPr>
            <p:txBody>
              <a:bodyPr/>
              <a:lstStyle/>
              <a:p>
                <a:r>
                  <a:rPr lang="zh-CN" altLang="en-US">
                    <a:noFill/>
                  </a:rPr>
                  <a:t> </a:t>
                </a:r>
              </a:p>
            </p:txBody>
          </p:sp>
        </mc:Fallback>
      </mc:AlternateContent>
      <p:pic>
        <p:nvPicPr>
          <p:cNvPr id="3" name="kk552.jpg" descr="id:2147492265;FounderCES"/>
          <p:cNvPicPr/>
          <p:nvPr/>
        </p:nvPicPr>
        <p:blipFill>
          <a:blip r:embed="rId3"/>
          <a:stretch>
            <a:fillRect/>
          </a:stretch>
        </p:blipFill>
        <p:spPr>
          <a:xfrm>
            <a:off x="8562169" y="836712"/>
            <a:ext cx="3257731" cy="1831638"/>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此题考查了用电流表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电压表判断串联电路的故障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关键是利用好条件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电流表的示数有变化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而题中并未说明电压表的示数有变化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则要注意电压表的示数可能不变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也可能有变化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由图可知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闭合开关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正常情况下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两个定值电阻串联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电流表测电路中的电流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两端的电压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开关断开时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电压表串联在电路中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是否存在故障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电流表都是无示数的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已知电路中仅有一处故障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且只发生在电阻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或</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据此利用假设法分析电路存在的故障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552.jpg" descr="id:2147492265;FounderCES"/>
          <p:cNvPicPr/>
          <p:nvPr/>
        </p:nvPicPr>
        <p:blipFill>
          <a:blip r:embed="rId2"/>
          <a:stretch>
            <a:fillRect/>
          </a:stretch>
        </p:blipFill>
        <p:spPr>
          <a:xfrm>
            <a:off x="4583038" y="4112836"/>
            <a:ext cx="3257731" cy="1831638"/>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6.eps" descr="id:2147489480;FounderCES"/>
          <p:cNvPicPr/>
          <p:nvPr/>
        </p:nvPicPr>
        <p:blipFill>
          <a:blip r:embed="rId2"/>
          <a:stretch>
            <a:fillRect/>
          </a:stretch>
        </p:blipFill>
        <p:spPr>
          <a:xfrm>
            <a:off x="1065109" y="917512"/>
            <a:ext cx="637609" cy="360040"/>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240024"/>
              </a:xfrm>
            </p:spPr>
            <p:txBody>
              <a:bodyPr/>
              <a:lstStyle/>
              <a:p>
                <a:pPr indent="720725" hangingPunct="0">
                  <a:spcAft>
                    <a:spcPts val="0"/>
                  </a:spcAft>
                  <a:tabLst>
                    <a:tab pos="6210935" algn="l"/>
                  </a:tabLst>
                </a:pPr>
                <a:r>
                  <a:rPr lang="zh-CN"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chemeClr val="bg1"/>
                    </a:solidFill>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泰安中考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）如图所示电路，电源电压保持不变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闭合开关后，电路中各元件正常工作，两个相同的电流表（</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均有最大测值为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的测量范围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）指针偏转的角度相同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一段时间后电流表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指针偏转的角度突然变为原来的</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出现了断路故障，其他元件均完好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针对故障电路的观察分析，下列说法正确的是（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电压表示数为零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的示数一定大于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一定是电阻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出现了断路故障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一定是电阻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出现了断路故障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5240024"/>
              </a:xfrm>
              <a:blipFill rotWithShape="1">
                <a:blip r:embed="rId3"/>
                <a:stretch>
                  <a:fillRect l="-2" t="-12" r="1" b="-751"/>
                </a:stretch>
              </a:blipFill>
            </p:spPr>
            <p:txBody>
              <a:bodyPr/>
              <a:lstStyle/>
              <a:p>
                <a:r>
                  <a:rPr lang="zh-CN" altLang="en-US">
                    <a:noFill/>
                  </a:rPr>
                  <a:t> </a:t>
                </a:r>
              </a:p>
            </p:txBody>
          </p:sp>
        </mc:Fallback>
      </mc:AlternateContent>
      <p:pic>
        <p:nvPicPr>
          <p:cNvPr id="4" name="gyc363.jpg" descr="id:2147492279;FounderCES"/>
          <p:cNvPicPr/>
          <p:nvPr/>
        </p:nvPicPr>
        <p:blipFill>
          <a:blip r:embed="rId4"/>
          <a:stretch>
            <a:fillRect/>
          </a:stretch>
        </p:blipFill>
        <p:spPr>
          <a:xfrm>
            <a:off x="6887294" y="3573016"/>
            <a:ext cx="2450610" cy="2160240"/>
          </a:xfrm>
          <a:prstGeom prst="rect">
            <a:avLst/>
          </a:prstGeom>
        </p:spPr>
      </p:pic>
      <p:sp>
        <p:nvSpPr>
          <p:cNvPr id="6" name="矩形 5"/>
          <p:cNvSpPr/>
          <p:nvPr/>
        </p:nvSpPr>
        <p:spPr>
          <a:xfrm>
            <a:off x="1493674" y="3284984"/>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146584"/>
              </a:xfrm>
            </p:spPr>
            <p:txBody>
              <a:bodyPr/>
              <a:lstStyle/>
              <a:p>
                <a:pPr algn="dist"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分析电路可知，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测干路电流，电流表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支路电流，电压表测电源电压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电压表测电源电压，所以电压表示数不为零，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两个相同的电流表（</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均有最大测量值为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两个测量范围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）指针偏转的角度相同，根据并联电路的电流规律可知，电流表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选用大量程，电流表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选用小量程，且电流表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示数是电流表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示数的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一段时间后，电流表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指针偏转的角度突然变为原</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来的</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示数相等，所以故障是电阻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出现了断路，故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4146584"/>
              </a:xfrm>
              <a:blipFill rotWithShape="1">
                <a:blip r:embed="rId2"/>
                <a:stretch>
                  <a:fillRect l="-2" t="-15" r="1" b="1"/>
                </a:stretch>
              </a:blipFill>
            </p:spPr>
            <p:txBody>
              <a:bodyPr/>
              <a:lstStyle/>
              <a:p>
                <a:r>
                  <a:rPr lang="zh-CN" altLang="en-US">
                    <a:noFill/>
                  </a:rPr>
                  <a:t> </a:t>
                </a:r>
              </a:p>
            </p:txBody>
          </p:sp>
        </mc:Fallback>
      </mc:AlternateContent>
      <p:pic>
        <p:nvPicPr>
          <p:cNvPr id="4" name="gyc363.jpg" descr="id:2147492279;FounderCES"/>
          <p:cNvPicPr/>
          <p:nvPr/>
        </p:nvPicPr>
        <p:blipFill>
          <a:blip r:embed="rId3"/>
          <a:stretch>
            <a:fillRect/>
          </a:stretch>
        </p:blipFill>
        <p:spPr>
          <a:xfrm>
            <a:off x="4727054" y="4293096"/>
            <a:ext cx="2450610" cy="2160240"/>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3608"/>
            <a:ext cx="11485848" cy="2238241"/>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本题考查了并联电路中电路故障分析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根据并联电路电流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电压规律并结合电流表和电压表的示数情况分析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首先根据电路图可知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测干路电流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支路电流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电压表测电源电压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结合并联电路电流与电压规律分析解答即可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63.jpg" descr="id:2147492279;FounderCES"/>
          <p:cNvPicPr/>
          <p:nvPr/>
        </p:nvPicPr>
        <p:blipFill>
          <a:blip r:embed="rId2"/>
          <a:stretch>
            <a:fillRect/>
          </a:stretch>
        </p:blipFill>
        <p:spPr>
          <a:xfrm>
            <a:off x="4878473" y="3501008"/>
            <a:ext cx="2450610" cy="2160240"/>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60854" y="1340584"/>
            <a:ext cx="11485848" cy="3346237"/>
          </a:xfrm>
        </p:spPr>
        <p:txBody>
          <a:bodyPr/>
          <a:lstStyle/>
          <a:p>
            <a:pPr indent="720725"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使用电流表和电压表检验电路故障时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一般需要综合两个电表的示数情况进行判断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当电流表示数为零时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电路中可能存在断路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当电流表有示数时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要排除其所测电路存在断路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有可能是存在短路故障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当电压表示数为电源电压时有两种推测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电压表所测范围内的电路断路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电压表所测范围之外的所有用电器都短路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归纳总结.eps" descr="id:2147490218;FounderCES"/>
          <p:cNvPicPr/>
          <p:nvPr/>
        </p:nvPicPr>
        <p:blipFill>
          <a:blip r:embed="rId2"/>
          <a:stretch>
            <a:fillRect/>
          </a:stretch>
        </p:blipFill>
        <p:spPr>
          <a:xfrm>
            <a:off x="343711" y="779181"/>
            <a:ext cx="1781739" cy="510125"/>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lvl="0"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当电压表示数为零时有两种推测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电压表所测范围内电路短路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电压表所测范围之外有断路的地方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常结合灯泡的亮灭来进一步判断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串联电路中两灯都不亮可能是某处断路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串联电路中一个灯亮一个灯灭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可能是灭的那个灯短路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并联电路中一个灯亮一个灯灭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可能是灭的那个灯断路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有时需要注意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电压表或电流表自身坏了或接线柱没接上时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示数也为零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1XB6.eps" descr="id:2147489480;FounderCES"/>
          <p:cNvPicPr/>
          <p:nvPr/>
        </p:nvPicPr>
        <p:blipFill>
          <a:blip r:embed="rId2"/>
          <a:stretch>
            <a:fillRect/>
          </a:stretch>
        </p:blipFill>
        <p:spPr>
          <a:xfrm>
            <a:off x="1065109" y="2195873"/>
            <a:ext cx="637609" cy="360040"/>
          </a:xfrm>
          <a:prstGeom prst="rect">
            <a:avLst/>
          </a:prstGeom>
        </p:spPr>
      </p:pic>
      <p:pic>
        <p:nvPicPr>
          <p:cNvPr id="4" name="21XB10.eps" descr="id:2147489690;FounderCES"/>
          <p:cNvPicPr/>
          <p:nvPr/>
        </p:nvPicPr>
        <p:blipFill>
          <a:blip r:embed="rId3"/>
          <a:stretch>
            <a:fillRect/>
          </a:stretch>
        </p:blipFill>
        <p:spPr>
          <a:xfrm>
            <a:off x="319031" y="1655360"/>
            <a:ext cx="1566663" cy="373214"/>
          </a:xfrm>
          <a:prstGeom prst="rect">
            <a:avLst/>
          </a:prstGeom>
        </p:spPr>
      </p:pic>
      <p:sp>
        <p:nvSpPr>
          <p:cNvPr id="2" name="内容占位符 1"/>
          <p:cNvSpPr>
            <a:spLocks noGrp="1"/>
          </p:cNvSpPr>
          <p:nvPr>
            <p:ph idx="1"/>
          </p:nvPr>
        </p:nvSpPr>
        <p:spPr>
          <a:xfrm>
            <a:off x="360854" y="1484784"/>
            <a:ext cx="11485848" cy="3346237"/>
          </a:xfrm>
        </p:spPr>
        <p:txBody>
          <a:bodyPr/>
          <a:lstStyle/>
          <a:p>
            <a:pPr hangingPunct="0">
              <a:spcAft>
                <a:spcPts val="0"/>
              </a:spcAft>
              <a:tabLst>
                <a:tab pos="6210935" algn="l"/>
              </a:tabLst>
            </a:pPr>
            <a:r>
              <a:rPr lang="en-US"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易错点</a:t>
            </a:r>
            <a:r>
              <a:rPr lang="en-US"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不能准确判断电流与电压和电阻关系叙述是否正确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下列关于电流、电压、电阻的关系说法正确的是（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电压大的电路中电流一定大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导体中的电流与电压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电阻无关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电阻大的电路中电流一定小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导体的电阻与电流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电压无关</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3Xb4.eps" descr="id:2147489683;FounderCES"/>
          <p:cNvPicPr/>
          <p:nvPr/>
        </p:nvPicPr>
        <p:blipFill>
          <a:blip r:embed="rId4"/>
          <a:stretch>
            <a:fillRect/>
          </a:stretch>
        </p:blipFill>
        <p:spPr>
          <a:xfrm>
            <a:off x="3115232" y="908720"/>
            <a:ext cx="5977091" cy="549776"/>
          </a:xfrm>
          <a:prstGeom prst="rect">
            <a:avLst/>
          </a:prstGeom>
        </p:spPr>
      </p:pic>
      <p:sp>
        <p:nvSpPr>
          <p:cNvPr id="8" name="矩形 7"/>
          <p:cNvSpPr/>
          <p:nvPr/>
        </p:nvSpPr>
        <p:spPr>
          <a:xfrm>
            <a:off x="8650654" y="2028574"/>
            <a:ext cx="407484" cy="579967"/>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D</a:t>
            </a:r>
            <a:endParaRPr lang="zh-CN" altLang="zh-CN" sz="12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只有在电阻一定时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电压大的电路中电流才一定大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错误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导体中的电流与电压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电阻都有关系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错误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只有在电压一定时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电阻大的电路中电流才一定小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错误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导体电阻大小取决于导体的材料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长度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横截面积等因素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与导体两端的电压和通过的电流无关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42731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20725" eaLnBrk="1"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当导体的电阻一定时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导体中的电流与导体两端的电压成正比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当导体两端的电压一定时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导体中的电流与导体的电阻成反比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导体电阻大小取决于导体的材料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横截面积等因素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与导体两端的电压和通过的电流无关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4" name="组合 3"/>
          <p:cNvGrpSpPr/>
          <p:nvPr/>
        </p:nvGrpSpPr>
        <p:grpSpPr>
          <a:xfrm>
            <a:off x="360854" y="2976684"/>
            <a:ext cx="1413327" cy="543932"/>
            <a:chOff x="2854846" y="2060848"/>
            <a:chExt cx="1413327" cy="543932"/>
          </a:xfrm>
        </p:grpSpPr>
        <p:pic>
          <p:nvPicPr>
            <p:cNvPr id="5" name="21辨析9.eps" descr="id:2147489704;FounderCES"/>
            <p:cNvPicPr/>
            <p:nvPr/>
          </p:nvPicPr>
          <p:blipFill rotWithShape="1">
            <a:blip r:embed="rId2"/>
            <a:srcRect r="80822" b="92131"/>
            <a:stretch>
              <a:fillRect/>
            </a:stretch>
          </p:blipFill>
          <p:spPr>
            <a:xfrm>
              <a:off x="2854846" y="2060848"/>
              <a:ext cx="1413327" cy="543932"/>
            </a:xfrm>
            <a:prstGeom prst="rect">
              <a:avLst/>
            </a:prstGeom>
          </p:spPr>
        </p:pic>
        <p:pic>
          <p:nvPicPr>
            <p:cNvPr id="6" name="图片 5"/>
            <p:cNvPicPr>
              <a:picLocks noChangeAspect="1"/>
            </p:cNvPicPr>
            <p:nvPr/>
          </p:nvPicPr>
          <p:blipFill>
            <a:blip r:embed="rId3"/>
            <a:stretch>
              <a:fillRect/>
            </a:stretch>
          </p:blipFill>
          <p:spPr>
            <a:xfrm>
              <a:off x="2923302" y="2478880"/>
              <a:ext cx="45719" cy="125899"/>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654813"/>
                <a:ext cx="11485848" cy="3805850"/>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重庆北碚区月考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）下列关于电流、电压和电阻的关系的说法，正确的是（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电阻一定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电压与电流成正比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电阻一定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电流与电压成正比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电流一定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电阻与电压成正比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电路中有电压一定有电流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有电流不一定有电压</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654813"/>
                <a:ext cx="11485848" cy="3805850"/>
              </a:xfrm>
              <a:blipFill rotWithShape="1">
                <a:blip r:embed="rId2"/>
                <a:stretch>
                  <a:fillRect l="-2" r="1" b="8"/>
                </a:stretch>
              </a:blipFill>
            </p:spPr>
            <p:txBody>
              <a:bodyPr/>
              <a:lstStyle/>
              <a:p>
                <a:r>
                  <a:rPr lang="zh-CN" altLang="en-US">
                    <a:noFill/>
                  </a:rPr>
                  <a:t> </a:t>
                </a:r>
              </a:p>
            </p:txBody>
          </p:sp>
        </mc:Fallback>
      </mc:AlternateContent>
      <p:pic>
        <p:nvPicPr>
          <p:cNvPr id="3" name="巩固特训.eps" descr="id:2147489719;FounderCES"/>
          <p:cNvPicPr/>
          <p:nvPr/>
        </p:nvPicPr>
        <p:blipFill>
          <a:blip r:embed="rId3"/>
          <a:stretch>
            <a:fillRect/>
          </a:stretch>
        </p:blipFill>
        <p:spPr>
          <a:xfrm>
            <a:off x="262558" y="1132518"/>
            <a:ext cx="1658651" cy="431909"/>
          </a:xfrm>
          <a:prstGeom prst="rect">
            <a:avLst/>
          </a:prstGeom>
        </p:spPr>
      </p:pic>
      <p:sp>
        <p:nvSpPr>
          <p:cNvPr id="6" name="矩形 5"/>
          <p:cNvSpPr/>
          <p:nvPr/>
        </p:nvSpPr>
        <p:spPr>
          <a:xfrm>
            <a:off x="905750" y="2320653"/>
            <a:ext cx="389850" cy="461665"/>
          </a:xfrm>
          <a:prstGeom prst="rect">
            <a:avLst/>
          </a:prstGeom>
        </p:spPr>
        <p:txBody>
          <a:bodyPr wrap="none">
            <a:spAutoFit/>
          </a:bodyPr>
          <a:lstStyle/>
          <a:p>
            <a:r>
              <a:rPr lang="en-US" altLang="zh-CN" sz="2400"/>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78791"/>
            <a:ext cx="11485848" cy="2238241"/>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本题考查了欧姆定律的应用和并联电路电压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电流的特点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熟悉相关规律即可解答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由图可知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两灯并联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测干路电流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测通过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根据并联电路的电流规律求出通过灯泡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根据并联电路的电压规律和欧姆定律求出灯泡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的阻值</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52.jpg" descr="id:2147492012;FounderCES"/>
          <p:cNvPicPr/>
          <p:nvPr/>
        </p:nvPicPr>
        <p:blipFill>
          <a:blip r:embed="rId2"/>
          <a:stretch>
            <a:fillRect/>
          </a:stretch>
        </p:blipFill>
        <p:spPr>
          <a:xfrm>
            <a:off x="4802651" y="3717032"/>
            <a:ext cx="2585110" cy="2088232"/>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836712"/>
                <a:ext cx="11485848" cy="3033203"/>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根据欧姆定律可知，当电阻不变时，通过导体的电流与导体两端电压成正比，</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可知，当电阻一定时，通过导体的电流跟导体两端的电压成正比，</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正确；电阻是导体本身的一种性质，只与导体的材料、长度、横截面积等因素有关，与通过导体的电流、导体两端的电压大小无关，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错误；因为电压是电流产生的原因，若电路中有电流，则电路两端就一定有电压，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836712"/>
                <a:ext cx="11485848" cy="3033203"/>
              </a:xfrm>
              <a:blipFill rotWithShape="1">
                <a:blip r:embed="rId2"/>
                <a:stretch>
                  <a:fillRect l="-2" t="-14" r="1" b="7"/>
                </a:stretch>
              </a:blipFill>
            </p:spPr>
            <p:txBody>
              <a:bodyPr/>
              <a:lstStyle/>
              <a:p>
                <a:r>
                  <a:rPr lang="zh-CN" altLang="en-US">
                    <a:noFill/>
                  </a:rPr>
                  <a:t> </a:t>
                </a:r>
              </a:p>
            </p:txBody>
          </p:sp>
        </mc:Fallback>
      </mc:AlternateContent>
      <p:sp>
        <p:nvSpPr>
          <p:cNvPr id="5" name="内容占位符 1"/>
          <p:cNvSpPr txBox="1"/>
          <p:nvPr/>
        </p:nvSpPr>
        <p:spPr bwMode="auto">
          <a:xfrm>
            <a:off x="360854" y="3941923"/>
            <a:ext cx="11485848" cy="2306955"/>
          </a:xfrm>
          <a:prstGeom prst="rect">
            <a:avLst/>
          </a:prstGeom>
          <a:solidFill>
            <a:srgbClr val="E1F4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210935" algn="l"/>
              </a:tabLs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在叙述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的关系时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要体现控制变量的思想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还要注意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的变化是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的变化是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正确的叙述是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电阻一定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电流与电压成正比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电压一定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电流与电阻成反比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在描述时要注意体现控制变量且不能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颠倒</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367546" y="3941923"/>
            <a:ext cx="1580643" cy="41362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1XB6.eps" descr="id:2147489480;FounderCES"/>
          <p:cNvPicPr/>
          <p:nvPr/>
        </p:nvPicPr>
        <p:blipFill>
          <a:blip r:embed="rId2"/>
          <a:stretch>
            <a:fillRect/>
          </a:stretch>
        </p:blipFill>
        <p:spPr>
          <a:xfrm>
            <a:off x="1082693" y="1456736"/>
            <a:ext cx="637609" cy="360040"/>
          </a:xfrm>
          <a:prstGeom prst="rect">
            <a:avLst/>
          </a:prstGeom>
        </p:spPr>
      </p:pic>
      <p:pic>
        <p:nvPicPr>
          <p:cNvPr id="3" name="21XB10.eps" descr="id:2147489690;FounderCES"/>
          <p:cNvPicPr/>
          <p:nvPr/>
        </p:nvPicPr>
        <p:blipFill>
          <a:blip r:embed="rId3"/>
          <a:stretch>
            <a:fillRect/>
          </a:stretch>
        </p:blipFill>
        <p:spPr>
          <a:xfrm>
            <a:off x="319031" y="898639"/>
            <a:ext cx="1566663" cy="373214"/>
          </a:xfrm>
          <a:prstGeom prst="rect">
            <a:avLst/>
          </a:prstGeom>
        </p:spPr>
      </p:pic>
      <p:sp>
        <p:nvSpPr>
          <p:cNvPr id="2" name="内容占位符 1"/>
          <p:cNvSpPr>
            <a:spLocks noGrp="1"/>
          </p:cNvSpPr>
          <p:nvPr>
            <p:ph idx="1"/>
          </p:nvPr>
        </p:nvSpPr>
        <p:spPr>
          <a:xfrm>
            <a:off x="360854" y="746120"/>
            <a:ext cx="11485848" cy="3900235"/>
          </a:xfrm>
        </p:spPr>
        <p:txBody>
          <a:bodyPr/>
          <a:lstStyle/>
          <a:p>
            <a:pPr hangingPunct="0">
              <a:spcAft>
                <a:spcPts val="0"/>
              </a:spcAft>
              <a:tabLst>
                <a:tab pos="6210935" algn="l"/>
              </a:tabLst>
            </a:pPr>
            <a:r>
              <a:rPr lang="en-US"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易错点</a:t>
            </a:r>
            <a:r>
              <a:rPr lang="en-US"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不能正确分析电路故障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小明用如图所示电路测量灯泡的灯丝电阻，闭合开关后灯泡亮度较暗，两电表示数较小，移动滑动变阻器的滑片时现象不变，可能原因是（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滑动变阻器断路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滑动变阻器短路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同时接了滑动变阻器的上面两个接线柱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同时接了滑动变阻器的下面两个接线柱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gh325.jpg" descr="id:2147492349;FounderCES"/>
          <p:cNvPicPr/>
          <p:nvPr/>
        </p:nvPicPr>
        <p:blipFill>
          <a:blip r:embed="rId4"/>
          <a:stretch>
            <a:fillRect/>
          </a:stretch>
        </p:blipFill>
        <p:spPr>
          <a:xfrm>
            <a:off x="7895406" y="2708920"/>
            <a:ext cx="1872384" cy="1660964"/>
          </a:xfrm>
          <a:prstGeom prst="rect">
            <a:avLst/>
          </a:prstGeom>
        </p:spPr>
      </p:pic>
      <p:sp>
        <p:nvSpPr>
          <p:cNvPr id="7" name="矩形 6"/>
          <p:cNvSpPr/>
          <p:nvPr/>
        </p:nvSpPr>
        <p:spPr>
          <a:xfrm>
            <a:off x="9449722" y="1845805"/>
            <a:ext cx="407484" cy="579967"/>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D</a:t>
            </a:r>
            <a:endParaRPr lang="zh-CN" altLang="zh-CN" sz="1200">
              <a:cs typeface="Times New Roman" panose="02020603050405020304" pitchFamily="18" charset="0"/>
            </a:endParaRPr>
          </a:p>
        </p:txBody>
      </p:sp>
      <p:sp>
        <p:nvSpPr>
          <p:cNvPr id="8" name="内容占位符 1"/>
          <p:cNvSpPr txBox="1"/>
          <p:nvPr/>
        </p:nvSpPr>
        <p:spPr bwMode="auto">
          <a:xfrm>
            <a:off x="338834" y="4509120"/>
            <a:ext cx="11485848" cy="166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两电表示数均较小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说明电路是通路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发现灯泡较暗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说明电路中电阻较大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移动滑片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现象不变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说明此时滑动变阻器相当于定值电阻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即滑动变阻器同时接入了下面两个接线柱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a:spLocks noGrp="1"/>
          </p:cNvSpPr>
          <p:nvPr>
            <p:ph idx="1"/>
          </p:nvPr>
        </p:nvSpPr>
        <p:spPr>
          <a:xfrm>
            <a:off x="360854" y="1840044"/>
            <a:ext cx="11485848" cy="1684244"/>
          </a:xfrm>
        </p:spPr>
        <p:txBody>
          <a:bodyPr/>
          <a:lstStyle/>
          <a:p>
            <a:pPr indent="720725"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滑动变阻器接入电路中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要采用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一上一下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的接法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灯泡较暗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两电表示数均较小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移动滑片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现象不变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说明电路中电阻较大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滑动变阻器此时没有通过改变自身接入电路中的阻值进而改变电路中的电流和电压的作用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相当于定值电阻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8" name="组合 7"/>
          <p:cNvGrpSpPr/>
          <p:nvPr/>
        </p:nvGrpSpPr>
        <p:grpSpPr>
          <a:xfrm>
            <a:off x="360854" y="1389412"/>
            <a:ext cx="1413327" cy="543932"/>
            <a:chOff x="2854846" y="2060848"/>
            <a:chExt cx="1413327" cy="543932"/>
          </a:xfrm>
        </p:grpSpPr>
        <p:pic>
          <p:nvPicPr>
            <p:cNvPr id="9" name="21辨析9.eps" descr="id:2147489704;FounderCES"/>
            <p:cNvPicPr/>
            <p:nvPr/>
          </p:nvPicPr>
          <p:blipFill rotWithShape="1">
            <a:blip r:embed="rId2"/>
            <a:srcRect r="80822" b="92131"/>
            <a:stretch>
              <a:fillRect/>
            </a:stretch>
          </p:blipFill>
          <p:spPr>
            <a:xfrm>
              <a:off x="2854846" y="2060848"/>
              <a:ext cx="1413327" cy="543932"/>
            </a:xfrm>
            <a:prstGeom prst="rect">
              <a:avLst/>
            </a:prstGeom>
          </p:spPr>
        </p:pic>
        <p:pic>
          <p:nvPicPr>
            <p:cNvPr id="10" name="图片 9"/>
            <p:cNvPicPr>
              <a:picLocks noChangeAspect="1"/>
            </p:cNvPicPr>
            <p:nvPr/>
          </p:nvPicPr>
          <p:blipFill>
            <a:blip r:embed="rId3"/>
            <a:stretch>
              <a:fillRect/>
            </a:stretch>
          </p:blipFill>
          <p:spPr>
            <a:xfrm>
              <a:off x="2923302" y="2478880"/>
              <a:ext cx="45719" cy="125899"/>
            </a:xfrm>
            <a:prstGeom prst="rect">
              <a:avLst/>
            </a:prstGeom>
          </p:spPr>
        </p:pic>
      </p:grpSp>
      <p:pic>
        <p:nvPicPr>
          <p:cNvPr id="6" name="gh325.jpg" descr="id:2147492349;FounderCES"/>
          <p:cNvPicPr/>
          <p:nvPr/>
        </p:nvPicPr>
        <p:blipFill>
          <a:blip r:embed="rId4"/>
          <a:stretch>
            <a:fillRect/>
          </a:stretch>
        </p:blipFill>
        <p:spPr>
          <a:xfrm>
            <a:off x="5159014" y="3640244"/>
            <a:ext cx="1872384" cy="1660964"/>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14883"/>
            <a:ext cx="11485848" cy="3900235"/>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山东泰安新泰三模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移动的过程中，灯突然熄灭，电压表和电流表均无示数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若电路中仅有一处故障，则故障不可能是（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接触不良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接线松开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接线松开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电流表接线松开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巩固特训.eps" descr="id:2147489719;FounderCES"/>
          <p:cNvPicPr/>
          <p:nvPr/>
        </p:nvPicPr>
        <p:blipFill>
          <a:blip r:embed="rId2"/>
          <a:stretch>
            <a:fillRect/>
          </a:stretch>
        </p:blipFill>
        <p:spPr>
          <a:xfrm>
            <a:off x="262558" y="1178329"/>
            <a:ext cx="1658651" cy="431909"/>
          </a:xfrm>
          <a:prstGeom prst="rect">
            <a:avLst/>
          </a:prstGeom>
        </p:spPr>
      </p:pic>
      <p:pic>
        <p:nvPicPr>
          <p:cNvPr id="4" name="gyc364.jpg" descr="id:2147492370;FounderCES"/>
          <p:cNvPicPr/>
          <p:nvPr/>
        </p:nvPicPr>
        <p:blipFill>
          <a:blip r:embed="rId3"/>
          <a:stretch>
            <a:fillRect/>
          </a:stretch>
        </p:blipFill>
        <p:spPr>
          <a:xfrm>
            <a:off x="6797702" y="3055227"/>
            <a:ext cx="2094398" cy="2020110"/>
          </a:xfrm>
          <a:prstGeom prst="rect">
            <a:avLst/>
          </a:prstGeom>
        </p:spPr>
      </p:pic>
      <p:sp>
        <p:nvSpPr>
          <p:cNvPr id="6" name="矩形 5"/>
          <p:cNvSpPr/>
          <p:nvPr/>
        </p:nvSpPr>
        <p:spPr>
          <a:xfrm>
            <a:off x="7128873" y="4940984"/>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7" name="矩形 6"/>
          <p:cNvSpPr/>
          <p:nvPr/>
        </p:nvSpPr>
        <p:spPr>
          <a:xfrm>
            <a:off x="1172286" y="2833186"/>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85066"/>
            <a:ext cx="11485848" cy="5008230"/>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由电路图可知，灯泡和滑动变阻器串联，电流表测电路中的</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电流，电压表测灯泡两端的电压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开关后，移动滑动变阻器的滑</a:t>
            </a:r>
            <a:endPar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片，发现灯泡不亮，电流表和电压表均无示数，说明电路中出现了</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断路故障；若小灯泡断路，则电压表的正负接线柱</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与电源两极相连，</a:t>
            </a:r>
            <a:endPar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此时电压表测的是电源电压，电压表会有示数，所以不可能是小灯</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泡断路，即不可能是小灯泡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接线松开；若开关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接触不良或电流表断路或滑动变阻器断路，则电路中没有电流通过，且电压表与电源的两极不能接通，所以此时小灯泡不亮，电流表和电压表均无示数，是可能的情况</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符合题意，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不符合题意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64.jpg" descr="id:2147492370;FounderCES"/>
          <p:cNvPicPr/>
          <p:nvPr/>
        </p:nvPicPr>
        <p:blipFill>
          <a:blip r:embed="rId2"/>
          <a:stretch>
            <a:fillRect/>
          </a:stretch>
        </p:blipFill>
        <p:spPr>
          <a:xfrm>
            <a:off x="9744650" y="1294590"/>
            <a:ext cx="2094398" cy="2020110"/>
          </a:xfrm>
          <a:prstGeom prst="rect">
            <a:avLst/>
          </a:prstGeom>
        </p:spPr>
      </p:pic>
      <p:sp>
        <p:nvSpPr>
          <p:cNvPr id="4" name="矩形 3"/>
          <p:cNvSpPr/>
          <p:nvPr/>
        </p:nvSpPr>
        <p:spPr>
          <a:xfrm>
            <a:off x="10075821" y="3180347"/>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1XB6.eps" descr="id:2147489480;FounderCES"/>
          <p:cNvPicPr/>
          <p:nvPr/>
        </p:nvPicPr>
        <p:blipFill>
          <a:blip r:embed="rId2"/>
          <a:stretch>
            <a:fillRect/>
          </a:stretch>
        </p:blipFill>
        <p:spPr>
          <a:xfrm>
            <a:off x="1081021" y="1836450"/>
            <a:ext cx="637609" cy="360040"/>
          </a:xfrm>
          <a:prstGeom prst="rect">
            <a:avLst/>
          </a:prstGeom>
        </p:spPr>
      </p:pic>
      <p:pic>
        <p:nvPicPr>
          <p:cNvPr id="4" name="21XB10.eps" descr="id:2147489690;FounderCES"/>
          <p:cNvPicPr/>
          <p:nvPr/>
        </p:nvPicPr>
        <p:blipFill>
          <a:blip r:embed="rId3"/>
          <a:stretch>
            <a:fillRect/>
          </a:stretch>
        </p:blipFill>
        <p:spPr>
          <a:xfrm>
            <a:off x="319031" y="1295937"/>
            <a:ext cx="1566663" cy="373214"/>
          </a:xfrm>
          <a:prstGeom prst="rect">
            <a:avLst/>
          </a:prstGeom>
        </p:spPr>
      </p:pic>
      <p:sp>
        <p:nvSpPr>
          <p:cNvPr id="2" name="内容占位符 1"/>
          <p:cNvSpPr>
            <a:spLocks noGrp="1"/>
          </p:cNvSpPr>
          <p:nvPr>
            <p:ph idx="1"/>
          </p:nvPr>
        </p:nvSpPr>
        <p:spPr>
          <a:xfrm>
            <a:off x="360854" y="1135007"/>
            <a:ext cx="11485848" cy="4454233"/>
          </a:xfrm>
        </p:spPr>
        <p:txBody>
          <a:bodyPr/>
          <a:lstStyle/>
          <a:p>
            <a:pPr hangingPunct="0">
              <a:spcAft>
                <a:spcPts val="0"/>
              </a:spcAft>
              <a:tabLst>
                <a:tab pos="6210935" algn="l"/>
              </a:tabLst>
            </a:pPr>
            <a:r>
              <a:rPr lang="en-US"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易错点</a:t>
            </a:r>
            <a:r>
              <a:rPr lang="en-US"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不能正确分析动态电路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陕西西安新城区期中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）某同学利用如图甲所示的电路进行实验，电源电压恒为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，更换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，得到如图乙所示的图像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以下有关叙述正确的是（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该同学研究的是电流和电压的关系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实验中电压表的示数保持</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换成</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应将滑片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向右移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实验中若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则电压表与电流表示数均变为零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gyc365.jpg" descr="id:2147492391;FounderCES"/>
          <p:cNvPicPr/>
          <p:nvPr/>
        </p:nvPicPr>
        <p:blipFill>
          <a:blip r:embed="rId4"/>
          <a:stretch>
            <a:fillRect/>
          </a:stretch>
        </p:blipFill>
        <p:spPr>
          <a:xfrm>
            <a:off x="7175326" y="3362123"/>
            <a:ext cx="1744128" cy="1580453"/>
          </a:xfrm>
          <a:prstGeom prst="rect">
            <a:avLst/>
          </a:prstGeom>
        </p:spPr>
      </p:pic>
      <p:pic>
        <p:nvPicPr>
          <p:cNvPr id="7" name="gyc366.jpg" descr="id:2147492398;FounderCES"/>
          <p:cNvPicPr/>
          <p:nvPr/>
        </p:nvPicPr>
        <p:blipFill>
          <a:blip r:embed="rId5"/>
          <a:stretch>
            <a:fillRect/>
          </a:stretch>
        </p:blipFill>
        <p:spPr>
          <a:xfrm>
            <a:off x="9335566" y="2953791"/>
            <a:ext cx="2422805" cy="2016224"/>
          </a:xfrm>
          <a:prstGeom prst="rect">
            <a:avLst/>
          </a:prstGeom>
        </p:spPr>
      </p:pic>
      <p:sp>
        <p:nvSpPr>
          <p:cNvPr id="8" name="矩形 7"/>
          <p:cNvSpPr/>
          <p:nvPr/>
        </p:nvSpPr>
        <p:spPr>
          <a:xfrm>
            <a:off x="7800367" y="479856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0" name="矩形 9"/>
          <p:cNvSpPr/>
          <p:nvPr/>
        </p:nvSpPr>
        <p:spPr>
          <a:xfrm>
            <a:off x="10299945" y="480946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2" name="矩形 11"/>
          <p:cNvSpPr/>
          <p:nvPr/>
        </p:nvSpPr>
        <p:spPr>
          <a:xfrm>
            <a:off x="1196990" y="2766686"/>
            <a:ext cx="407484" cy="579967"/>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C</a:t>
            </a:r>
            <a:endParaRPr lang="zh-CN" altLang="zh-CN" sz="12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514104"/>
              </a:xfrm>
            </p:spPr>
            <p:txBody>
              <a:bodyPr/>
              <a:lstStyle/>
              <a:p>
                <a:pPr hangingPunct="0">
                  <a:lnSpc>
                    <a:spcPct val="130000"/>
                  </a:lnSpc>
                  <a:spcAft>
                    <a:spcPts val="0"/>
                  </a:spcAft>
                  <a:tabLst>
                    <a:tab pos="6210935" algn="l"/>
                  </a:tabLst>
                </a:pPr>
                <a:r>
                  <a:rPr lang="zh-CN" altLang="zh-CN" sz="2300" dirty="0">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要探究电流和电压的关系需保持电阻不变</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题中该同学更换了</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个定值电阻</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由图乙可知</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定值电阻两端电压不变</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所以该同学探究的是电流与电阻的关系</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错误</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由图乙可知</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定值电阻两端电压</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3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3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ea typeface="宋体" panose="02010600030101010101" pitchFamily="2" charset="-122"/>
                    <a:cs typeface="Times New Roman" panose="02020603050405020304" pitchFamily="18" charset="0"/>
                  </a:rPr>
                  <a:t>0.</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dirty="0">
                    <a:solidFill>
                      <a:srgbClr val="000000"/>
                    </a:solidFill>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错误</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由串联电路的分压原理可得</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sz="2300">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num>
                      <m:den>
                        <m:r>
                          <a:rPr lang="en-US" altLang="zh-CN" sz="23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r>
                          <a:rPr lang="en-US" altLang="zh-CN" sz="2300"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sz="2300">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den>
                    </m:f>
                  </m:oMath>
                </a14:m>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sz="23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𝑥</m:t>
                            </m:r>
                          </m:sub>
                        </m:sSub>
                      </m:num>
                      <m:den>
                        <m:r>
                          <m:rPr>
                            <m:nor/>
                          </m:rPr>
                          <a:rPr lang="en-US" altLang="zh-CN" sz="23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R</m:t>
                        </m:r>
                        <m:r>
                          <m:rPr>
                            <m:nor/>
                          </m:rPr>
                          <a:rPr lang="zh-CN" altLang="en-US" sz="2300" baseline="-25000">
                            <a:solidFill>
                              <a:srgbClr val="000000"/>
                            </a:solidFill>
                            <a:latin typeface="仿宋" panose="02010609060101010101" pitchFamily="49" charset="-122"/>
                            <a:ea typeface="仿宋" panose="02010609060101010101" pitchFamily="49" charset="-122"/>
                            <a:cs typeface="Times New Roman" panose="02020603050405020304" pitchFamily="18" charset="0"/>
                          </a:rPr>
                          <m:t>滑接</m:t>
                        </m:r>
                      </m:den>
                    </m:f>
                  </m:oMath>
                </a14:m>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所以把</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换成</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滑动变阻器接入电路的阻值</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滑接</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也要变大</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所以滑动变阻器滑片</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向右移动</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正确</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若电路中只有</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短路</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则电压表被短路</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电压表的示数为零</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电路为滑动变阻器的简单电路</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所以电路中电流不为零</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电流表有示数</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错误</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baseline="-25000" dirty="0">
                  <a:solidFill>
                    <a:srgbClr val="000000"/>
                  </a:solidFill>
                  <a:latin typeface="仿宋" panose="02010609060101010101" pitchFamily="49" charset="-122"/>
                  <a:ea typeface="仿宋" panose="02010609060101010101" pitchFamily="49"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514104"/>
              </a:xfrm>
              <a:blipFill rotWithShape="1">
                <a:blip r:embed="rId2"/>
                <a:stretch>
                  <a:fillRect l="-2" t="-18" r="1" b="-397"/>
                </a:stretch>
              </a:blipFill>
            </p:spPr>
            <p:txBody>
              <a:bodyPr/>
              <a:lstStyle/>
              <a:p>
                <a:r>
                  <a:rPr lang="zh-CN" altLang="en-US">
                    <a:noFill/>
                  </a:rPr>
                  <a:t> </a:t>
                </a:r>
              </a:p>
            </p:txBody>
          </p:sp>
        </mc:Fallback>
      </mc:AlternateContent>
      <p:pic>
        <p:nvPicPr>
          <p:cNvPr id="3" name="gyc365.jpg" descr="id:2147492391;FounderCES"/>
          <p:cNvPicPr/>
          <p:nvPr/>
        </p:nvPicPr>
        <p:blipFill>
          <a:blip r:embed="rId3"/>
          <a:stretch>
            <a:fillRect/>
          </a:stretch>
        </p:blipFill>
        <p:spPr>
          <a:xfrm>
            <a:off x="3790950" y="4341388"/>
            <a:ext cx="1744128" cy="1580453"/>
          </a:xfrm>
          <a:prstGeom prst="rect">
            <a:avLst/>
          </a:prstGeom>
        </p:spPr>
      </p:pic>
      <p:pic>
        <p:nvPicPr>
          <p:cNvPr id="4" name="gyc366.jpg" descr="id:2147492398;FounderCES"/>
          <p:cNvPicPr/>
          <p:nvPr/>
        </p:nvPicPr>
        <p:blipFill>
          <a:blip r:embed="rId4"/>
          <a:stretch>
            <a:fillRect/>
          </a:stretch>
        </p:blipFill>
        <p:spPr>
          <a:xfrm>
            <a:off x="5951190" y="3933056"/>
            <a:ext cx="2422805" cy="2016224"/>
          </a:xfrm>
          <a:prstGeom prst="rect">
            <a:avLst/>
          </a:prstGeom>
        </p:spPr>
      </p:pic>
      <p:sp>
        <p:nvSpPr>
          <p:cNvPr id="5" name="矩形 4"/>
          <p:cNvSpPr/>
          <p:nvPr/>
        </p:nvSpPr>
        <p:spPr>
          <a:xfrm>
            <a:off x="4415991" y="577782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6915569" y="578873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32270"/>
            <a:ext cx="11485848" cy="1684244"/>
          </a:xfrm>
        </p:spPr>
        <p:txBody>
          <a:bodyPr/>
          <a:lstStyle/>
          <a:p>
            <a:pPr indent="720725"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探究电流和电压的关系时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要控制电阻不变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探究电流与电阻的关系时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需控制定值电阻两端的电压不变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当换上阻值较小的电阻时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根据串联分压原理可知电压表示数会变小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滑动变阻器的滑片应向阻值变小的方向移动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4" name="组合 3"/>
          <p:cNvGrpSpPr/>
          <p:nvPr/>
        </p:nvGrpSpPr>
        <p:grpSpPr>
          <a:xfrm>
            <a:off x="360854" y="1081638"/>
            <a:ext cx="1413327" cy="543932"/>
            <a:chOff x="2854846" y="2060848"/>
            <a:chExt cx="1413327" cy="543932"/>
          </a:xfrm>
        </p:grpSpPr>
        <p:pic>
          <p:nvPicPr>
            <p:cNvPr id="5" name="21辨析9.eps" descr="id:2147489704;FounderCES"/>
            <p:cNvPicPr/>
            <p:nvPr/>
          </p:nvPicPr>
          <p:blipFill rotWithShape="1">
            <a:blip r:embed="rId2"/>
            <a:srcRect r="80822" b="92131"/>
            <a:stretch>
              <a:fillRect/>
            </a:stretch>
          </p:blipFill>
          <p:spPr>
            <a:xfrm>
              <a:off x="2854846" y="2060848"/>
              <a:ext cx="1413327" cy="543932"/>
            </a:xfrm>
            <a:prstGeom prst="rect">
              <a:avLst/>
            </a:prstGeom>
          </p:spPr>
        </p:pic>
        <p:pic>
          <p:nvPicPr>
            <p:cNvPr id="6" name="图片 5"/>
            <p:cNvPicPr>
              <a:picLocks noChangeAspect="1"/>
            </p:cNvPicPr>
            <p:nvPr/>
          </p:nvPicPr>
          <p:blipFill>
            <a:blip r:embed="rId3"/>
            <a:stretch>
              <a:fillRect/>
            </a:stretch>
          </p:blipFill>
          <p:spPr>
            <a:xfrm>
              <a:off x="2923302" y="2478880"/>
              <a:ext cx="45719" cy="125899"/>
            </a:xfrm>
            <a:prstGeom prst="rect">
              <a:avLst/>
            </a:prstGeom>
          </p:spPr>
        </p:pic>
      </p:grpSp>
      <p:pic>
        <p:nvPicPr>
          <p:cNvPr id="7" name="gyc365.jpg" descr="id:2147492391;FounderCES"/>
          <p:cNvPicPr/>
          <p:nvPr/>
        </p:nvPicPr>
        <p:blipFill>
          <a:blip r:embed="rId4"/>
          <a:stretch>
            <a:fillRect/>
          </a:stretch>
        </p:blipFill>
        <p:spPr>
          <a:xfrm>
            <a:off x="3862958" y="3709665"/>
            <a:ext cx="1744128" cy="1580453"/>
          </a:xfrm>
          <a:prstGeom prst="rect">
            <a:avLst/>
          </a:prstGeom>
        </p:spPr>
      </p:pic>
      <p:pic>
        <p:nvPicPr>
          <p:cNvPr id="8" name="gyc366.jpg" descr="id:2147492398;FounderCES"/>
          <p:cNvPicPr/>
          <p:nvPr/>
        </p:nvPicPr>
        <p:blipFill>
          <a:blip r:embed="rId5"/>
          <a:stretch>
            <a:fillRect/>
          </a:stretch>
        </p:blipFill>
        <p:spPr>
          <a:xfrm>
            <a:off x="6023198" y="3301333"/>
            <a:ext cx="2422805" cy="2016224"/>
          </a:xfrm>
          <a:prstGeom prst="rect">
            <a:avLst/>
          </a:prstGeom>
        </p:spPr>
      </p:pic>
      <p:sp>
        <p:nvSpPr>
          <p:cNvPr id="9" name="矩形 8"/>
          <p:cNvSpPr/>
          <p:nvPr/>
        </p:nvSpPr>
        <p:spPr>
          <a:xfrm>
            <a:off x="4487999" y="514610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0" name="矩形 9"/>
          <p:cNvSpPr/>
          <p:nvPr/>
        </p:nvSpPr>
        <p:spPr>
          <a:xfrm>
            <a:off x="6987577" y="515700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661905" y="1430360"/>
            <a:ext cx="2448272" cy="508782"/>
            <a:chOff x="3661644" y="3429000"/>
            <a:chExt cx="2448272" cy="508782"/>
          </a:xfrm>
        </p:grpSpPr>
        <p:pic>
          <p:nvPicPr>
            <p:cNvPr id="2" name="图片 1"/>
            <p:cNvPicPr>
              <a:picLocks noChangeAspect="1"/>
            </p:cNvPicPr>
            <p:nvPr/>
          </p:nvPicPr>
          <p:blipFill>
            <a:blip r:embed="rId2"/>
            <a:stretch>
              <a:fillRect/>
            </a:stretch>
          </p:blipFill>
          <p:spPr>
            <a:xfrm>
              <a:off x="3661644" y="3429000"/>
              <a:ext cx="2448272" cy="508782"/>
            </a:xfrm>
            <a:prstGeom prst="rect">
              <a:avLst/>
            </a:prstGeom>
          </p:spPr>
        </p:pic>
        <p:pic>
          <p:nvPicPr>
            <p:cNvPr id="3" name="图片 2"/>
            <p:cNvPicPr>
              <a:picLocks noChangeAspect="1"/>
            </p:cNvPicPr>
            <p:nvPr/>
          </p:nvPicPr>
          <p:blipFill>
            <a:blip r:embed="rId3"/>
            <a:stretch>
              <a:fillRect/>
            </a:stretch>
          </p:blipFill>
          <p:spPr>
            <a:xfrm>
              <a:off x="3790950" y="3501008"/>
              <a:ext cx="936104" cy="378216"/>
            </a:xfrm>
            <a:prstGeom prst="rect">
              <a:avLst/>
            </a:prstGeom>
          </p:spPr>
        </p:pic>
        <p:pic>
          <p:nvPicPr>
            <p:cNvPr id="14" name="图片 13"/>
            <p:cNvPicPr>
              <a:picLocks noChangeAspect="1"/>
            </p:cNvPicPr>
            <p:nvPr/>
          </p:nvPicPr>
          <p:blipFill>
            <a:blip r:embed="rId4"/>
            <a:stretch>
              <a:fillRect/>
            </a:stretch>
          </p:blipFill>
          <p:spPr>
            <a:xfrm>
              <a:off x="4892130" y="3567040"/>
              <a:ext cx="1137418" cy="303392"/>
            </a:xfrm>
            <a:prstGeom prst="rect">
              <a:avLst/>
            </a:prstGeom>
          </p:spPr>
        </p:pic>
      </p:grpSp>
      <p:sp>
        <p:nvSpPr>
          <p:cNvPr id="4" name="内容占位符 1"/>
          <p:cNvSpPr>
            <a:spLocks noGrp="1"/>
          </p:cNvSpPr>
          <p:nvPr>
            <p:ph idx="1"/>
          </p:nvPr>
        </p:nvSpPr>
        <p:spPr>
          <a:xfrm>
            <a:off x="360854" y="1340584"/>
            <a:ext cx="11485848" cy="4247317"/>
          </a:xfrm>
        </p:spPr>
        <p:txBody>
          <a:bodyPr/>
          <a:lstStyle/>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chemeClr val="bg1"/>
                </a:solidFill>
                <a:latin typeface="黑体" panose="02010609060101010101" pitchFamily="49" charset="-122"/>
                <a:ea typeface="黑体" panose="02010609060101010101" pitchFamily="49" charset="-122"/>
                <a:cs typeface="Times New Roman" panose="02020603050405020304" pitchFamily="18" charset="0"/>
              </a:rPr>
              <a:t>跨学科</a:t>
            </a:r>
            <a:r>
              <a:rPr lang="en-US" altLang="zh-CN" dirty="0">
                <a:solidFill>
                  <a:srgbClr val="000000"/>
                </a:solidFill>
                <a:latin typeface="Times New Roman" panose="02020603050405020304" pitchFamily="18" charset="0"/>
                <a:ea typeface="梦源黑体 CN W20"/>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数形结合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如图甲所示的电路图中，电源电压保持不变</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当闭合开关</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，滑动变阻器滑片</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端移到</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端，两电表示数变化关系用图乙中的线段</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）滑动变阻器最大阻值；</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巩固特训.eps" descr="id:2147489719;FounderCES"/>
          <p:cNvPicPr/>
          <p:nvPr/>
        </p:nvPicPr>
        <p:blipFill>
          <a:blip r:embed="rId5"/>
          <a:stretch>
            <a:fillRect/>
          </a:stretch>
        </p:blipFill>
        <p:spPr>
          <a:xfrm>
            <a:off x="262558" y="818289"/>
            <a:ext cx="1658651" cy="431909"/>
          </a:xfrm>
          <a:prstGeom prst="rect">
            <a:avLst/>
          </a:prstGeom>
        </p:spPr>
      </p:pic>
      <p:pic>
        <p:nvPicPr>
          <p:cNvPr id="16" name="gh329.jpg" descr="id:2147492454;FounderCES"/>
          <p:cNvPicPr/>
          <p:nvPr/>
        </p:nvPicPr>
        <p:blipFill>
          <a:blip r:embed="rId6"/>
          <a:stretch>
            <a:fillRect/>
          </a:stretch>
        </p:blipFill>
        <p:spPr>
          <a:xfrm>
            <a:off x="4150990" y="2852936"/>
            <a:ext cx="2133982" cy="1736187"/>
          </a:xfrm>
          <a:prstGeom prst="rect">
            <a:avLst/>
          </a:prstGeom>
        </p:spPr>
      </p:pic>
      <p:pic>
        <p:nvPicPr>
          <p:cNvPr id="17" name="gh330.jpg" descr="id:2147492461;FounderCES"/>
          <p:cNvPicPr/>
          <p:nvPr/>
        </p:nvPicPr>
        <p:blipFill>
          <a:blip r:embed="rId7"/>
          <a:stretch>
            <a:fillRect/>
          </a:stretch>
        </p:blipFill>
        <p:spPr>
          <a:xfrm>
            <a:off x="6746849" y="2687199"/>
            <a:ext cx="2522797" cy="1872208"/>
          </a:xfrm>
          <a:prstGeom prst="rect">
            <a:avLst/>
          </a:prstGeom>
        </p:spPr>
      </p:pic>
      <p:sp>
        <p:nvSpPr>
          <p:cNvPr id="19" name="矩形 18"/>
          <p:cNvSpPr/>
          <p:nvPr/>
        </p:nvSpPr>
        <p:spPr>
          <a:xfrm>
            <a:off x="4970958" y="4487399"/>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21" name="矩形 20"/>
          <p:cNvSpPr/>
          <p:nvPr/>
        </p:nvSpPr>
        <p:spPr>
          <a:xfrm>
            <a:off x="7761224" y="455940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7" name="矩形 6"/>
          <p:cNvSpPr/>
          <p:nvPr/>
        </p:nvSpPr>
        <p:spPr>
          <a:xfrm>
            <a:off x="5958812" y="4685839"/>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8" name="矩形 7"/>
          <p:cNvSpPr/>
          <p:nvPr/>
        </p:nvSpPr>
        <p:spPr>
          <a:xfrm>
            <a:off x="360854" y="5432859"/>
            <a:ext cx="816249" cy="461665"/>
          </a:xfrm>
          <a:prstGeom prst="rect">
            <a:avLst/>
          </a:prstGeom>
        </p:spPr>
        <p:txBody>
          <a:bodyPr wrap="none">
            <a:spAutoFit/>
          </a:bodyPr>
          <a:lstStyle/>
          <a:p>
            <a:r>
              <a:rPr lang="en-US" altLang="zh-CN" sz="2400"/>
              <a:t>20 Ω</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749407"/>
              </a:xfrm>
            </p:spPr>
            <p:txBody>
              <a:bodyPr/>
              <a:lstStyle/>
              <a:p>
                <a:pPr eaLnBrk="1">
                  <a:spcAft>
                    <a:spcPts val="0"/>
                  </a:spcAft>
                  <a:tabLst>
                    <a:tab pos="6210935" algn="l"/>
                  </a:tabLst>
                </a:pP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由电路图可知，</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串联，电压表测</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两端的电压，电流表测电路中的电流</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当滑动变阻器滑片</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端时，滑动变阻器接</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入电路中的阻值最大，电路中的电流最小，由题图乙可知，电路中的最小电流</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pc="-100" dirty="0">
                    <a:solidFill>
                      <a:srgbClr val="000000"/>
                    </a:solidFill>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，电压表的示数</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V</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可知，滑动变阻器的最大阻值</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num>
                      <m:den>
                        <m:r>
                          <m:rPr>
                            <m:nor/>
                          </m:rP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I</m:t>
                        </m:r>
                        <m:r>
                          <m:rPr>
                            <m:nor/>
                          </m:rPr>
                          <a:rPr lang="zh-CN"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小</m:t>
                        </m:r>
                      </m:den>
                    </m:f>
                  </m:oMath>
                </a14:m>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sty m:val="p"/>
                          </m:rPr>
                          <a:rPr lang="en-US" altLang="zh-CN" b="0"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b="0"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2749407"/>
              </a:xfrm>
              <a:blipFill rotWithShape="1">
                <a:blip r:embed="rId2"/>
                <a:stretch>
                  <a:fillRect l="-2" t="-23" r="1" b="-4278"/>
                </a:stretch>
              </a:blipFill>
            </p:spPr>
            <p:txBody>
              <a:bodyPr/>
              <a:lstStyle/>
              <a:p>
                <a:r>
                  <a:rPr lang="zh-CN" altLang="en-US">
                    <a:noFill/>
                  </a:rPr>
                  <a:t> </a:t>
                </a:r>
              </a:p>
            </p:txBody>
          </p:sp>
        </mc:Fallback>
      </mc:AlternateContent>
      <p:pic>
        <p:nvPicPr>
          <p:cNvPr id="3" name="gh329.jpg" descr="id:2147492454;FounderCES"/>
          <p:cNvPicPr/>
          <p:nvPr/>
        </p:nvPicPr>
        <p:blipFill>
          <a:blip r:embed="rId3"/>
          <a:stretch>
            <a:fillRect/>
          </a:stretch>
        </p:blipFill>
        <p:spPr>
          <a:xfrm>
            <a:off x="4078982" y="3714851"/>
            <a:ext cx="2133982" cy="1736187"/>
          </a:xfrm>
          <a:prstGeom prst="rect">
            <a:avLst/>
          </a:prstGeom>
        </p:spPr>
      </p:pic>
      <p:pic>
        <p:nvPicPr>
          <p:cNvPr id="4" name="gh330.jpg" descr="id:2147492461;FounderCES"/>
          <p:cNvPicPr/>
          <p:nvPr/>
        </p:nvPicPr>
        <p:blipFill>
          <a:blip r:embed="rId4"/>
          <a:stretch>
            <a:fillRect/>
          </a:stretch>
        </p:blipFill>
        <p:spPr>
          <a:xfrm>
            <a:off x="6674841" y="3549114"/>
            <a:ext cx="2522797" cy="1872208"/>
          </a:xfrm>
          <a:prstGeom prst="rect">
            <a:avLst/>
          </a:prstGeom>
        </p:spPr>
      </p:pic>
      <p:sp>
        <p:nvSpPr>
          <p:cNvPr id="5" name="矩形 4"/>
          <p:cNvSpPr/>
          <p:nvPr/>
        </p:nvSpPr>
        <p:spPr>
          <a:xfrm>
            <a:off x="5886804" y="5547754"/>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255813"/>
                <a:ext cx="11485848" cy="5407660"/>
              </a:xfrm>
            </p:spPr>
            <p:txBody>
              <a:bodyPr/>
              <a:lstStyle/>
              <a:p>
                <a:pPr indent="720725" hangingPunct="0">
                  <a:spcAft>
                    <a:spcPts val="0"/>
                  </a:spcAft>
                  <a:tabLst>
                    <a:tab pos="6210935" algn="l"/>
                  </a:tabLs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并联电路中电流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电阻的规律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以含有两个电阻的电路为例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电流规律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串联电路中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电流处处相等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并联电路中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干路</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中的电流等于</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各支路中的电流之和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电压规律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串联电路中电源两</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端电压等于各用</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电器两端电压之</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并联电路中各支路用电器两端电压相等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等于电源两端电压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sym typeface="+mn-ea"/>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电阻规律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串联电路总电阻等于各分电阻之和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并联电路总电阻的倒数等于各分电阻倒数之和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串联分压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串联电路中电压与电阻成正比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并联分流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并联电路中电流与电阻成反比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255813"/>
                <a:ext cx="11485848" cy="5407660"/>
              </a:xfrm>
              <a:blipFill rotWithShape="1">
                <a:blip r:embed="rId2"/>
                <a:stretch>
                  <a:fillRect l="-2" t="-8" r="1" b="8"/>
                </a:stretch>
              </a:blipFill>
            </p:spPr>
            <p:txBody>
              <a:bodyPr/>
              <a:lstStyle/>
              <a:p>
                <a:r>
                  <a:rPr lang="zh-CN" altLang="en-US">
                    <a:noFill/>
                  </a:rPr>
                  <a:t> </a:t>
                </a:r>
              </a:p>
            </p:txBody>
          </p:sp>
        </mc:Fallback>
      </mc:AlternateContent>
      <p:pic>
        <p:nvPicPr>
          <p:cNvPr id="4" name="归纳总结.eps" descr="id:2147490218;FounderCES"/>
          <p:cNvPicPr/>
          <p:nvPr/>
        </p:nvPicPr>
        <p:blipFill>
          <a:blip r:embed="rId3"/>
          <a:stretch>
            <a:fillRect/>
          </a:stretch>
        </p:blipFill>
        <p:spPr>
          <a:xfrm>
            <a:off x="364887" y="903895"/>
            <a:ext cx="1781739" cy="510125"/>
          </a:xfrm>
          <a:prstGeom prst="rect">
            <a:avLst/>
          </a:prstGeom>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10216"/>
            <a:ext cx="11485848" cy="576248"/>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）电源电压和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329.jpg" descr="id:2147492454;FounderCES"/>
          <p:cNvPicPr/>
          <p:nvPr/>
        </p:nvPicPr>
        <p:blipFill>
          <a:blip r:embed="rId2"/>
          <a:stretch>
            <a:fillRect/>
          </a:stretch>
        </p:blipFill>
        <p:spPr>
          <a:xfrm>
            <a:off x="3499347" y="2352201"/>
            <a:ext cx="2133982" cy="1736187"/>
          </a:xfrm>
          <a:prstGeom prst="rect">
            <a:avLst/>
          </a:prstGeom>
        </p:spPr>
      </p:pic>
      <p:pic>
        <p:nvPicPr>
          <p:cNvPr id="4" name="gh330.jpg" descr="id:2147492461;FounderCES"/>
          <p:cNvPicPr/>
          <p:nvPr/>
        </p:nvPicPr>
        <p:blipFill>
          <a:blip r:embed="rId3"/>
          <a:stretch>
            <a:fillRect/>
          </a:stretch>
        </p:blipFill>
        <p:spPr>
          <a:xfrm>
            <a:off x="6095206" y="2186464"/>
            <a:ext cx="2522797" cy="1872208"/>
          </a:xfrm>
          <a:prstGeom prst="rect">
            <a:avLst/>
          </a:prstGeom>
        </p:spPr>
      </p:pic>
      <p:sp>
        <p:nvSpPr>
          <p:cNvPr id="5" name="矩形 4"/>
          <p:cNvSpPr/>
          <p:nvPr/>
        </p:nvSpPr>
        <p:spPr>
          <a:xfrm>
            <a:off x="4319315" y="398666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7109581" y="405867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7" name="矩形 6"/>
          <p:cNvSpPr/>
          <p:nvPr/>
        </p:nvSpPr>
        <p:spPr>
          <a:xfrm>
            <a:off x="5173435" y="4254125"/>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9" name="矩形 8"/>
          <p:cNvSpPr/>
          <p:nvPr/>
        </p:nvSpPr>
        <p:spPr>
          <a:xfrm>
            <a:off x="360854" y="4767535"/>
            <a:ext cx="1573701" cy="461665"/>
          </a:xfrm>
          <a:prstGeom prst="rect">
            <a:avLst/>
          </a:prstGeom>
        </p:spPr>
        <p:txBody>
          <a:bodyPr wrap="none">
            <a:spAutoFit/>
          </a:bodyPr>
          <a:lstStyle/>
          <a:p>
            <a:r>
              <a:rPr lang="en-US" altLang="zh-CN" sz="2400"/>
              <a:t>6 V</a:t>
            </a:r>
            <a:r>
              <a:rPr lang="zh-CN" altLang="zh-CN" sz="2400">
                <a:cs typeface="Times New Roman" panose="02020603050405020304" pitchFamily="18" charset="0"/>
              </a:rPr>
              <a:t>　</a:t>
            </a:r>
            <a:r>
              <a:rPr lang="en-US" altLang="zh-CN" sz="2400"/>
              <a:t>10 Ω</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942" y="692696"/>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210935" algn="l"/>
              </a:tabLst>
            </a:pP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由电路图可知，</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串联，电压表测</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两端的电压，电流表测电路中的电流</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当滑动变阻器滑片</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端时，因串联电路中电源电压等于各用电器两端电压之和，所以电源的电压</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V</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，当滑动变阻器滑片</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端时，其接入电路中的阻值为零，此时电路中的电流最大，由题图乙可知，电路中的最大电流</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，则电源的电压</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4" name="gh329.jpg" descr="id:2147492454;FounderCES"/>
          <p:cNvPicPr/>
          <p:nvPr/>
        </p:nvPicPr>
        <p:blipFill>
          <a:blip r:embed="rId2"/>
          <a:stretch>
            <a:fillRect/>
          </a:stretch>
        </p:blipFill>
        <p:spPr>
          <a:xfrm>
            <a:off x="3355331" y="3954777"/>
            <a:ext cx="2133982" cy="1736187"/>
          </a:xfrm>
          <a:prstGeom prst="rect">
            <a:avLst/>
          </a:prstGeom>
        </p:spPr>
      </p:pic>
      <p:pic>
        <p:nvPicPr>
          <p:cNvPr id="5" name="gh330.jpg" descr="id:2147492461;FounderCES"/>
          <p:cNvPicPr/>
          <p:nvPr/>
        </p:nvPicPr>
        <p:blipFill>
          <a:blip r:embed="rId3"/>
          <a:stretch>
            <a:fillRect/>
          </a:stretch>
        </p:blipFill>
        <p:spPr>
          <a:xfrm>
            <a:off x="5951190" y="3789040"/>
            <a:ext cx="2522797" cy="1872208"/>
          </a:xfrm>
          <a:prstGeom prst="rect">
            <a:avLst/>
          </a:prstGeom>
        </p:spPr>
      </p:pic>
      <p:sp>
        <p:nvSpPr>
          <p:cNvPr id="6" name="矩形 5"/>
          <p:cNvSpPr/>
          <p:nvPr/>
        </p:nvSpPr>
        <p:spPr>
          <a:xfrm>
            <a:off x="4175299" y="558924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6965565" y="566124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5029419" y="5856701"/>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中点时，电压表的示数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329.jpg" descr="id:2147492454;FounderCES"/>
          <p:cNvPicPr/>
          <p:nvPr/>
        </p:nvPicPr>
        <p:blipFill>
          <a:blip r:embed="rId2"/>
          <a:stretch>
            <a:fillRect/>
          </a:stretch>
        </p:blipFill>
        <p:spPr>
          <a:xfrm>
            <a:off x="3563721" y="1443372"/>
            <a:ext cx="1609714" cy="1309648"/>
          </a:xfrm>
          <a:prstGeom prst="rect">
            <a:avLst/>
          </a:prstGeom>
        </p:spPr>
      </p:pic>
      <p:pic>
        <p:nvPicPr>
          <p:cNvPr id="4" name="gh330.jpg" descr="id:2147492461;FounderCES"/>
          <p:cNvPicPr/>
          <p:nvPr/>
        </p:nvPicPr>
        <p:blipFill>
          <a:blip r:embed="rId3"/>
          <a:stretch>
            <a:fillRect/>
          </a:stretch>
        </p:blipFill>
        <p:spPr>
          <a:xfrm>
            <a:off x="6159580" y="1277634"/>
            <a:ext cx="1903007" cy="1412252"/>
          </a:xfrm>
          <a:prstGeom prst="rect">
            <a:avLst/>
          </a:prstGeom>
        </p:spPr>
      </p:pic>
      <p:sp>
        <p:nvSpPr>
          <p:cNvPr id="5" name="矩形 4"/>
          <p:cNvSpPr/>
          <p:nvPr/>
        </p:nvSpPr>
        <p:spPr>
          <a:xfrm>
            <a:off x="4078982" y="256490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6869248" y="263691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7" name="矩形 6"/>
          <p:cNvSpPr/>
          <p:nvPr/>
        </p:nvSpPr>
        <p:spPr>
          <a:xfrm>
            <a:off x="4933102" y="2741957"/>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9" name="矩形 8"/>
          <p:cNvSpPr/>
          <p:nvPr/>
        </p:nvSpPr>
        <p:spPr>
          <a:xfrm>
            <a:off x="360854" y="3068960"/>
            <a:ext cx="632737" cy="579967"/>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3 V</a:t>
            </a:r>
            <a:endParaRPr lang="zh-CN" altLang="zh-CN" sz="1200">
              <a:solidFill>
                <a:srgbClr val="000000"/>
              </a:solidFill>
              <a:cs typeface="Times New Roman" panose="02020603050405020304" pitchFamily="18" charset="0"/>
            </a:endParaRPr>
          </a:p>
        </p:txBody>
      </p:sp>
      <mc:AlternateContent xmlns:mc="http://schemas.openxmlformats.org/markup-compatibility/2006">
        <mc:Choice xmlns:a14="http://schemas.microsoft.com/office/drawing/2010/main" Requires="a14">
          <p:sp>
            <p:nvSpPr>
              <p:cNvPr id="10" name="内容占位符 1"/>
              <p:cNvSpPr txBox="1"/>
              <p:nvPr/>
            </p:nvSpPr>
            <p:spPr bwMode="auto">
              <a:xfrm>
                <a:off x="360854" y="3528916"/>
                <a:ext cx="11485848" cy="254614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a:spcAft>
                    <a:spcPts val="0"/>
                  </a:spcAft>
                  <a:tabLst>
                    <a:tab pos="6210935" algn="l"/>
                  </a:tabLst>
                </a:pP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由电路图可知，</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串联，电压表测</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两端的电压，电流表测电路中的电</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lnSpc>
                    <a:spcPct val="130000"/>
                  </a:lnSpc>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流</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当滑片</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滑到</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中点时，</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接入电路中的阻值</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den>
                    </m:f>
                  </m:oMath>
                </a14:m>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den>
                    </m:f>
                  </m:oMath>
                </a14:m>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，因串联电路中总电阻等于各部分电阻之和，所以电路中的电流</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R</m:t>
                        </m:r>
                        <m:r>
                          <a:rPr lang="zh-CN" altLang="en-US" b="0" i="1" baseline="-250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总</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r>
                          <a:rPr lang="en-US" altLang="zh-CN" b="0"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10</m:t>
                        </m:r>
                        <m:r>
                          <m:rPr>
                            <m:sty m:val="p"/>
                          </m:rP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10</m:t>
                        </m:r>
                        <m:r>
                          <m:rPr>
                            <m:sty m:val="p"/>
                          </m:rPr>
                          <a:rPr lang="en-US" altLang="zh-CN" b="0" i="0">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，则电压表的示数</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Choice>
        <mc:Fallback>
          <p:sp>
            <p:nvSpPr>
              <p:cNvPr id="10" name="内容占位符 1"/>
              <p:cNvSpPr txBox="1">
                <a:spLocks noRot="1" noChangeAspect="1" noMove="1" noResize="1" noEditPoints="1" noAdjustHandles="1" noChangeArrowheads="1" noChangeShapeType="1" noTextEdit="1"/>
              </p:cNvSpPr>
              <p:nvPr/>
            </p:nvSpPr>
            <p:spPr bwMode="auto">
              <a:xfrm>
                <a:off x="360854" y="3528916"/>
                <a:ext cx="11485848" cy="2546146"/>
              </a:xfrm>
              <a:prstGeom prst="rect">
                <a:avLst/>
              </a:prstGeom>
              <a:blipFill>
                <a:blip r:embed="rId4"/>
                <a:stretch>
                  <a:fillRect l="-796" r="-849" b="-382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1XB6.eps" descr="id:2147489480;FounderCES"/>
          <p:cNvPicPr/>
          <p:nvPr/>
        </p:nvPicPr>
        <p:blipFill>
          <a:blip r:embed="rId2"/>
          <a:stretch>
            <a:fillRect/>
          </a:stretch>
        </p:blipFill>
        <p:spPr>
          <a:xfrm>
            <a:off x="1063438" y="2041109"/>
            <a:ext cx="637609" cy="360040"/>
          </a:xfrm>
          <a:prstGeom prst="rect">
            <a:avLst/>
          </a:prstGeom>
        </p:spPr>
      </p:pic>
      <p:sp>
        <p:nvSpPr>
          <p:cNvPr id="2" name="内容占位符 1"/>
          <p:cNvSpPr>
            <a:spLocks noGrp="1"/>
          </p:cNvSpPr>
          <p:nvPr>
            <p:ph idx="1"/>
          </p:nvPr>
        </p:nvSpPr>
        <p:spPr>
          <a:xfrm>
            <a:off x="360854" y="1942541"/>
            <a:ext cx="11485848" cy="4644092"/>
          </a:xfrm>
        </p:spPr>
        <p:txBody>
          <a:bodyPr/>
          <a:lstStyle/>
          <a:p>
            <a:pPr indent="720725" hangingPunct="0">
              <a:lnSpc>
                <a:spcPct val="130000"/>
              </a:lnSpc>
              <a:spcAft>
                <a:spcPts val="0"/>
              </a:spcAft>
              <a:tabLst>
                <a:tab pos="6210935" algn="l"/>
              </a:tabLst>
            </a:pPr>
            <a:r>
              <a:rPr lang="zh-CN" altLang="zh-CN" sz="2300">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sz="2300">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德阳中考</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月，德阳市青少年科技创新代表队在第</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38</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届四川省青少年科技创新大赛中取得优异成绩</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如图所示是本次大赛我市青少年科技创新小组自制的肺活量比较装置，通过观察电流表示数的变化即可比较肺活量的大小；</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为滑动变阻器，</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为定值电阻，电压表、电流表为理想电表，电源电压保持不变</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现闭合开关</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，科技创新小组成员向装置吹气，隔板向上平移，滑动变阻器</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接入电路的阻值变小，下列说法正确的是（　　）</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21093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电压表的示数不变</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的示数变小</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21093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电压表的示数不变</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的示数变小</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21093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电压表的示数变小</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的示数变大</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21093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的示数变大</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的示数变大</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XB5.eps" descr="id:2147489853;FounderCES"/>
          <p:cNvPicPr/>
          <p:nvPr/>
        </p:nvPicPr>
        <p:blipFill>
          <a:blip r:embed="rId3"/>
          <a:stretch>
            <a:fillRect/>
          </a:stretch>
        </p:blipFill>
        <p:spPr>
          <a:xfrm>
            <a:off x="3115232" y="908720"/>
            <a:ext cx="5977091" cy="549776"/>
          </a:xfrm>
          <a:prstGeom prst="rect">
            <a:avLst/>
          </a:prstGeom>
        </p:spPr>
      </p:pic>
      <p:pic>
        <p:nvPicPr>
          <p:cNvPr id="6" name="24新情境-学.eps" descr="id:2147490464;FounderCES"/>
          <p:cNvPicPr/>
          <p:nvPr/>
        </p:nvPicPr>
        <p:blipFill>
          <a:blip r:embed="rId4"/>
          <a:stretch>
            <a:fillRect/>
          </a:stretch>
        </p:blipFill>
        <p:spPr>
          <a:xfrm>
            <a:off x="365558" y="1484784"/>
            <a:ext cx="1405378" cy="410012"/>
          </a:xfrm>
          <a:prstGeom prst="rect">
            <a:avLst/>
          </a:prstGeom>
        </p:spPr>
      </p:pic>
      <p:pic>
        <p:nvPicPr>
          <p:cNvPr id="7" name="gyc367.jpg" descr="id:2147492489;FounderCES"/>
          <p:cNvPicPr/>
          <p:nvPr/>
        </p:nvPicPr>
        <p:blipFill>
          <a:blip r:embed="rId5"/>
          <a:stretch>
            <a:fillRect/>
          </a:stretch>
        </p:blipFill>
        <p:spPr>
          <a:xfrm>
            <a:off x="7103318" y="4581128"/>
            <a:ext cx="2850791" cy="1824093"/>
          </a:xfrm>
          <a:prstGeom prst="rect">
            <a:avLst/>
          </a:prstGeom>
        </p:spPr>
      </p:pic>
      <p:sp>
        <p:nvSpPr>
          <p:cNvPr id="9" name="矩形 8"/>
          <p:cNvSpPr/>
          <p:nvPr/>
        </p:nvSpPr>
        <p:spPr>
          <a:xfrm>
            <a:off x="2617754" y="4157872"/>
            <a:ext cx="407484" cy="579967"/>
          </a:xfrm>
          <a:prstGeom prst="rect">
            <a:avLst/>
          </a:prstGeom>
        </p:spPr>
        <p:txBody>
          <a:bodyPr wrap="none">
            <a:spAutoFit/>
          </a:bodyPr>
          <a:lstStyle/>
          <a:p>
            <a:pPr algn="just">
              <a:lnSpc>
                <a:spcPct val="150000"/>
              </a:lnSpc>
              <a:spcAft>
                <a:spcPts val="0"/>
              </a:spcAft>
              <a:tabLst>
                <a:tab pos="6210935" algn="l"/>
              </a:tabLst>
            </a:pPr>
            <a:r>
              <a:rPr lang="en-US" altLang="zh-CN" sz="2300">
                <a:cs typeface="Times New Roman" panose="02020603050405020304" pitchFamily="18" charset="0"/>
              </a:rPr>
              <a:t>D</a:t>
            </a:r>
            <a:endParaRPr lang="zh-CN" altLang="zh-CN" sz="23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9023"/>
            <a:ext cx="11485848" cy="5008230"/>
          </a:xfrm>
        </p:spPr>
        <p:txBody>
          <a:bodyPr/>
          <a:lstStyle/>
          <a:p>
            <a:pPr indent="720725" hangingPunct="0">
              <a:spcAft>
                <a:spcPts val="0"/>
              </a:spcAft>
              <a:tabLst>
                <a:tab pos="6210935" algn="l"/>
              </a:tabLs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本题考查并联电路特点和欧姆定律的应用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正确判断电路</a:t>
            </a:r>
            <a:endPar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的连接方式和各电表的作用</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是关键</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图可知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闭合开关</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a:t>
            </a:r>
            <a:endPar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变阻器</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与定值电阻</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电压表测量</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电源电压</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a:t>
            </a:r>
            <a:endPar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量干路中的电流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支路中的电流</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科技创新小组成员向装置吹气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隔板向上平移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接入电路的阻值变小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根据电源电压可知电压表的示数是否变化</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根据并联电路的电压规律和欧姆定律可知</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支路中的电流是否变化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即电流表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的示数是否变化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根据欧姆定律可知</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支路中的电流是否变化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根据并联电路的电流规律可知干路中的电流是否变化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即电流表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的示数是否变化</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点拨B-14.eps" descr="id:2147489902;FounderCES"/>
          <p:cNvPicPr/>
          <p:nvPr/>
        </p:nvPicPr>
        <p:blipFill rotWithShape="1">
          <a:blip r:embed="rId2">
            <a:clrChange>
              <a:clrFrom>
                <a:srgbClr val="000000">
                  <a:alpha val="0"/>
                </a:srgbClr>
              </a:clrFrom>
              <a:clrTo>
                <a:srgbClr val="000000">
                  <a:alpha val="0"/>
                </a:srgbClr>
              </a:clrTo>
            </a:clrChange>
          </a:blip>
          <a:srcRect r="83333" b="93225"/>
          <a:stretch>
            <a:fillRect/>
          </a:stretch>
        </p:blipFill>
        <p:spPr>
          <a:xfrm>
            <a:off x="367546" y="735091"/>
            <a:ext cx="1137915" cy="543932"/>
          </a:xfrm>
          <a:prstGeom prst="rect">
            <a:avLst/>
          </a:prstGeom>
        </p:spPr>
      </p:pic>
      <p:pic>
        <p:nvPicPr>
          <p:cNvPr id="4" name="gyc367.jpg" descr="id:2147492489;FounderCES"/>
          <p:cNvPicPr/>
          <p:nvPr/>
        </p:nvPicPr>
        <p:blipFill>
          <a:blip r:embed="rId3"/>
          <a:stretch>
            <a:fillRect/>
          </a:stretch>
        </p:blipFill>
        <p:spPr>
          <a:xfrm>
            <a:off x="8968447" y="1340768"/>
            <a:ext cx="2850791" cy="1824093"/>
          </a:xfrm>
          <a:prstGeom prst="rect">
            <a:avLst/>
          </a:prstGeom>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5008230"/>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由图可知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滑动变阻器</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与定值电阻</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电压表测量电源电压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测量干路中的电流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p>
          <a:p>
            <a:pPr hangingPunct="0">
              <a:spcAft>
                <a:spcPts val="0"/>
              </a:spcAft>
              <a:tabLst>
                <a:tab pos="6210935"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测量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支路中的电流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科技创新</a:t>
            </a:r>
            <a:r>
              <a:rPr lang="zh-CN" altLang="zh-CN"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小组成员向装置吹气</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隔板向</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上</a:t>
            </a:r>
            <a:endPar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接入电路</a:t>
            </a:r>
            <a:r>
              <a:rPr lang="zh-CN" altLang="zh-CN"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的阻值变小</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由于电源电压保持</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a:t>
            </a:r>
            <a:endPar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所以电压表的示数不变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并联电路各支路两端的电压相等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且等于电源电压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由欧姆定律可知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支路中的电流变大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的示数变大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根据欧姆定律可知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支路中的电流不变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因为并联电路干路中的电流等于各支路中的电流之和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所以干路中的电流变大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的示数变大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综上可知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gyc367.jpg" descr="id:2147492489;FounderCES"/>
          <p:cNvPicPr/>
          <p:nvPr/>
        </p:nvPicPr>
        <p:blipFill>
          <a:blip r:embed="rId2"/>
          <a:stretch>
            <a:fillRect/>
          </a:stretch>
        </p:blipFill>
        <p:spPr>
          <a:xfrm>
            <a:off x="8978768" y="1124744"/>
            <a:ext cx="2850791" cy="1824093"/>
          </a:xfrm>
          <a:prstGeom prst="rect">
            <a:avLst/>
          </a:prstGeom>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46617"/>
            <a:ext cx="11485848" cy="5562228"/>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如图所示是一个简易电子身高测量仪的示意图，电源电压恒为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是保护电阻，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是一只固定着的、竖直放置的硬电阻棒，总长为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cm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，其接入电路的电阻与接入电路的棒长成正比；金属棒</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与电路接触良好且电阻不计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用该测量仪对甲、乙和丙三位同学的身高进行了测量，其数据如表所示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若已知乙同学测量时，滑片恰在电阻棒</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的中点位置，则根据题中提供的信息可知（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电阻棒的总电阻是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丙同学比甲同学高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丙同学测量时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举一反三.eps" descr="id:2147489909;FounderCES"/>
          <p:cNvPicPr/>
          <p:nvPr/>
        </p:nvPicPr>
        <p:blipFill>
          <a:blip r:embed="rId2"/>
          <a:stretch>
            <a:fillRect/>
          </a:stretch>
        </p:blipFill>
        <p:spPr>
          <a:xfrm>
            <a:off x="360854" y="692696"/>
            <a:ext cx="1658651" cy="479537"/>
          </a:xfrm>
          <a:prstGeom prst="rect">
            <a:avLst/>
          </a:prstGeom>
        </p:spPr>
      </p:pic>
      <p:graphicFrame>
        <p:nvGraphicFramePr>
          <p:cNvPr id="5" name="表格 4"/>
          <p:cNvGraphicFramePr>
            <a:graphicFrameLocks noGrp="1"/>
          </p:cNvGraphicFramePr>
          <p:nvPr/>
        </p:nvGraphicFramePr>
        <p:xfrm>
          <a:off x="478583" y="3822016"/>
          <a:ext cx="7408032" cy="1602488"/>
        </p:xfrm>
        <a:graphic>
          <a:graphicData uri="http://schemas.openxmlformats.org/drawingml/2006/table">
            <a:tbl>
              <a:tblPr firstRow="1" firstCol="1" bandRow="1"/>
              <a:tblGrid>
                <a:gridCol w="2880319">
                  <a:extLst>
                    <a:ext uri="{9D8B030D-6E8A-4147-A177-3AD203B41FA5}">
                      <a16:colId xmlns:a16="http://schemas.microsoft.com/office/drawing/2014/main" val="20000"/>
                    </a:ext>
                  </a:extLst>
                </a:gridCol>
                <a:gridCol w="1563907">
                  <a:extLst>
                    <a:ext uri="{9D8B030D-6E8A-4147-A177-3AD203B41FA5}">
                      <a16:colId xmlns:a16="http://schemas.microsoft.com/office/drawing/2014/main" val="20001"/>
                    </a:ext>
                  </a:extLst>
                </a:gridCol>
                <a:gridCol w="1481903">
                  <a:extLst>
                    <a:ext uri="{9D8B030D-6E8A-4147-A177-3AD203B41FA5}">
                      <a16:colId xmlns:a16="http://schemas.microsoft.com/office/drawing/2014/main" val="20002"/>
                    </a:ext>
                  </a:extLst>
                </a:gridCol>
                <a:gridCol w="1481903">
                  <a:extLst>
                    <a:ext uri="{9D8B030D-6E8A-4147-A177-3AD203B41FA5}">
                      <a16:colId xmlns:a16="http://schemas.microsoft.com/office/drawing/2014/main" val="20003"/>
                    </a:ext>
                  </a:extLst>
                </a:gridCol>
              </a:tblGrid>
              <a:tr h="261786">
                <a:tc>
                  <a:txBody>
                    <a:bodyPr/>
                    <a:lstStyle/>
                    <a:p>
                      <a:pPr algn="ctr" hangingPunct="0">
                        <a:lnSpc>
                          <a:spcPct val="12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2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甲同学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2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乙同学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2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丙同学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261786">
                <a:tc>
                  <a:txBody>
                    <a:bodyPr/>
                    <a:lstStyle/>
                    <a:p>
                      <a:pPr algn="ctr" hangingPunct="0">
                        <a:lnSpc>
                          <a:spcPct val="12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电流表示数</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2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61786">
                <a:tc>
                  <a:txBody>
                    <a:bodyPr/>
                    <a:lstStyle/>
                    <a:p>
                      <a:pPr algn="ctr" hangingPunct="0">
                        <a:lnSpc>
                          <a:spcPct val="12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电压表示数</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2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61786">
                <a:tc>
                  <a:txBody>
                    <a:bodyPr/>
                    <a:lstStyle/>
                    <a:p>
                      <a:pPr algn="ctr" hangingPunct="0">
                        <a:lnSpc>
                          <a:spcPct val="12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身高</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2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6" name="矩形 5"/>
          <p:cNvSpPr/>
          <p:nvPr/>
        </p:nvSpPr>
        <p:spPr>
          <a:xfrm>
            <a:off x="7886614" y="3353751"/>
            <a:ext cx="407484" cy="461665"/>
          </a:xfrm>
          <a:prstGeom prst="rect">
            <a:avLst/>
          </a:prstGeom>
        </p:spPr>
        <p:txBody>
          <a:bodyPr wrap="none">
            <a:spAutoFit/>
          </a:bodyPr>
          <a:lstStyle/>
          <a:p>
            <a:r>
              <a:rPr lang="en-US" altLang="zh-CN" sz="2400"/>
              <a:t>C</a:t>
            </a:r>
            <a:endParaRPr lang="zh-CN" altLang="en-US"/>
          </a:p>
        </p:txBody>
      </p:sp>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9191550" y="3429000"/>
            <a:ext cx="2232248" cy="2189173"/>
          </a:xfrm>
          <a:prstGeom prst="rect">
            <a:avLst/>
          </a:prstGeom>
        </p:spPr>
      </p:pic>
      <p:sp>
        <p:nvSpPr>
          <p:cNvPr id="8" name="矩形 7"/>
          <p:cNvSpPr/>
          <p:nvPr/>
        </p:nvSpPr>
        <p:spPr>
          <a:xfrm>
            <a:off x="9519638" y="5523259"/>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134769"/>
              </a:xfrm>
            </p:spPr>
            <p:txBody>
              <a:bodyPr/>
              <a:lstStyle/>
              <a:p>
                <a:pPr hangingPunct="0">
                  <a:spcAft>
                    <a:spcPts val="0"/>
                  </a:spcAft>
                  <a:tabLst>
                    <a:tab pos="6210935" algn="l"/>
                  </a:tabLst>
                </a:pP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由电路图可知，定值电阻</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和电阻棒</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串联，电流表测量电路中的电流，电压表测量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乙同学测量时，由</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可得，电阻棒的总电阻</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a:rPr lang="zh-CN" altLang="en-US" b="0"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乙</m:t>
                        </m:r>
                      </m:num>
                      <m:den>
                        <m:r>
                          <m:rPr>
                            <m:nor/>
                          </m:rP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I</m:t>
                        </m:r>
                        <m:r>
                          <a:rPr lang="zh-CN" altLang="en-US" b="0"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乙</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15</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错误；乙同学测量时，由</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可得，接入电路的总电阻</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15</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，因串联电路中的总电阻等于各分电阻之和，</a:t>
                </a:r>
                <a:endPar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134769"/>
              </a:xfrm>
              <a:blipFill rotWithShape="1">
                <a:blip r:embed="rId2"/>
                <a:stretch>
                  <a:fillRect l="-2" t="-20" r="1" b="13"/>
                </a:stretch>
              </a:blipFill>
            </p:spPr>
            <p:txBody>
              <a:bodyPr/>
              <a:lstStyle/>
              <a:p>
                <a:r>
                  <a:rPr lang="zh-CN" altLang="en-US">
                    <a:noFill/>
                  </a:rPr>
                  <a:t> </a:t>
                </a:r>
              </a:p>
            </p:txBody>
          </p:sp>
        </mc:Fallback>
      </mc:AlternateContent>
      <p:graphicFrame>
        <p:nvGraphicFramePr>
          <p:cNvPr id="3" name="表格 2"/>
          <p:cNvGraphicFramePr>
            <a:graphicFrameLocks noGrp="1"/>
          </p:cNvGraphicFramePr>
          <p:nvPr/>
        </p:nvGraphicFramePr>
        <p:xfrm>
          <a:off x="478583" y="3936718"/>
          <a:ext cx="7920879" cy="1712216"/>
        </p:xfrm>
        <a:graphic>
          <a:graphicData uri="http://schemas.openxmlformats.org/drawingml/2006/table">
            <a:tbl>
              <a:tblPr firstRow="1" firstCol="1" bandRow="1"/>
              <a:tblGrid>
                <a:gridCol w="3097267">
                  <a:extLst>
                    <a:ext uri="{9D8B030D-6E8A-4147-A177-3AD203B41FA5}">
                      <a16:colId xmlns:a16="http://schemas.microsoft.com/office/drawing/2014/main" val="20000"/>
                    </a:ext>
                  </a:extLst>
                </a:gridCol>
                <a:gridCol w="1654626">
                  <a:extLst>
                    <a:ext uri="{9D8B030D-6E8A-4147-A177-3AD203B41FA5}">
                      <a16:colId xmlns:a16="http://schemas.microsoft.com/office/drawing/2014/main" val="20001"/>
                    </a:ext>
                  </a:extLst>
                </a:gridCol>
                <a:gridCol w="1584493">
                  <a:extLst>
                    <a:ext uri="{9D8B030D-6E8A-4147-A177-3AD203B41FA5}">
                      <a16:colId xmlns:a16="http://schemas.microsoft.com/office/drawing/2014/main" val="20002"/>
                    </a:ext>
                  </a:extLst>
                </a:gridCol>
                <a:gridCol w="1584493">
                  <a:extLst>
                    <a:ext uri="{9D8B030D-6E8A-4147-A177-3AD203B41FA5}">
                      <a16:colId xmlns:a16="http://schemas.microsoft.com/office/drawing/2014/main" val="20003"/>
                    </a:ext>
                  </a:extLst>
                </a:gridCol>
              </a:tblGrid>
              <a:tr h="261786">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甲同学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乙同学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丙同学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261786">
                <a:tc>
                  <a:txBody>
                    <a:bodyPr/>
                    <a:lstStyle/>
                    <a:p>
                      <a:pPr algn="ctr" hangingPunct="0">
                        <a:lnSpc>
                          <a:spcPct val="13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电流表示数</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61786">
                <a:tc>
                  <a:txBody>
                    <a:bodyPr/>
                    <a:lstStyle/>
                    <a:p>
                      <a:pPr algn="ctr" hangingPunct="0">
                        <a:lnSpc>
                          <a:spcPct val="13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电压表示数</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61786">
                <a:tc>
                  <a:txBody>
                    <a:bodyPr/>
                    <a:lstStyle/>
                    <a:p>
                      <a:pPr algn="ctr" hangingPunct="0">
                        <a:lnSpc>
                          <a:spcPct val="13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身高</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a:off x="9191550" y="3710821"/>
            <a:ext cx="2232248" cy="2189173"/>
          </a:xfrm>
          <a:prstGeom prst="rect">
            <a:avLst/>
          </a:prstGeom>
        </p:spPr>
      </p:pic>
      <p:sp>
        <p:nvSpPr>
          <p:cNvPr id="6" name="矩形 5"/>
          <p:cNvSpPr/>
          <p:nvPr/>
        </p:nvSpPr>
        <p:spPr>
          <a:xfrm>
            <a:off x="9519638" y="5805080"/>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919984"/>
              </a:xfrm>
            </p:spPr>
            <p:txBody>
              <a:bodyPr/>
              <a:lstStyle/>
              <a:p>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den>
                    </m:f>
                  </m:oMath>
                </a14:m>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den>
                    </m:f>
                  </m:oMath>
                </a14:m>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错误；已知电阻棒总长为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cm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，总电阻为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，所以每厘米电阻棒的阻值为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，甲同学测量时，电阻棒接入电</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路的电阻</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U</m:t>
                        </m:r>
                        <m:r>
                          <m:rPr>
                            <m:nor/>
                          </m:rPr>
                          <a:rPr lang="zh-CN" altLang="en-US"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甲</m:t>
                        </m:r>
                      </m:num>
                      <m:den>
                        <m:r>
                          <m:rPr>
                            <m:nor/>
                          </m:rPr>
                          <a:rPr lang="en-US" altLang="zh-CN"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I</m:t>
                        </m:r>
                        <m:r>
                          <m:rPr>
                            <m:nor/>
                          </m:rPr>
                          <a:rPr lang="zh-CN" altLang="en-US"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甲</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，所以电阻棒接入电路的长度为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cm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，丙同学测量时，</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电阻棒接入电路的电阻</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丙</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U</m:t>
                        </m:r>
                        <m:r>
                          <a:rPr lang="zh-CN" altLang="en-US" b="0"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丙</m:t>
                        </m:r>
                      </m:num>
                      <m:den>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U</m:t>
                        </m:r>
                        <m:r>
                          <a:rPr lang="zh-CN" altLang="en-US" b="0"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丙</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12</m:t>
                        </m:r>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，所以电阻棒接入电路的长度为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cm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，则丙同学比甲同学高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cm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cm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cm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正确；根据表中数据可知，丙同学测量时，电压表的示数为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 </a:t>
                </a:r>
                <a:endParaRPr lang="zh-CN" altLang="en-US" baseline="-25000" dirty="0"/>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919984"/>
              </a:xfrm>
              <a:blipFill rotWithShape="1">
                <a:blip r:embed="rId2"/>
                <a:stretch>
                  <a:fillRect l="-2" t="-16" r="-402" b="-13"/>
                </a:stretch>
              </a:blipFill>
            </p:spPr>
            <p:txBody>
              <a:bodyPr/>
              <a:lstStyle/>
              <a:p>
                <a:r>
                  <a:rPr lang="zh-CN" altLang="en-US">
                    <a:noFill/>
                  </a:rPr>
                  <a:t> </a:t>
                </a:r>
              </a:p>
            </p:txBody>
          </p:sp>
        </mc:Fallback>
      </mc:AlternateContent>
      <p:graphicFrame>
        <p:nvGraphicFramePr>
          <p:cNvPr id="4" name="表格 3"/>
          <p:cNvGraphicFramePr>
            <a:graphicFrameLocks noGrp="1"/>
          </p:cNvGraphicFramePr>
          <p:nvPr/>
        </p:nvGraphicFramePr>
        <p:xfrm>
          <a:off x="478583" y="4663262"/>
          <a:ext cx="7920879" cy="1712216"/>
        </p:xfrm>
        <a:graphic>
          <a:graphicData uri="http://schemas.openxmlformats.org/drawingml/2006/table">
            <a:tbl>
              <a:tblPr firstRow="1" firstCol="1" bandRow="1"/>
              <a:tblGrid>
                <a:gridCol w="3097267">
                  <a:extLst>
                    <a:ext uri="{9D8B030D-6E8A-4147-A177-3AD203B41FA5}">
                      <a16:colId xmlns:a16="http://schemas.microsoft.com/office/drawing/2014/main" val="20000"/>
                    </a:ext>
                  </a:extLst>
                </a:gridCol>
                <a:gridCol w="1654626">
                  <a:extLst>
                    <a:ext uri="{9D8B030D-6E8A-4147-A177-3AD203B41FA5}">
                      <a16:colId xmlns:a16="http://schemas.microsoft.com/office/drawing/2014/main" val="20001"/>
                    </a:ext>
                  </a:extLst>
                </a:gridCol>
                <a:gridCol w="1584493">
                  <a:extLst>
                    <a:ext uri="{9D8B030D-6E8A-4147-A177-3AD203B41FA5}">
                      <a16:colId xmlns:a16="http://schemas.microsoft.com/office/drawing/2014/main" val="20002"/>
                    </a:ext>
                  </a:extLst>
                </a:gridCol>
                <a:gridCol w="1584493">
                  <a:extLst>
                    <a:ext uri="{9D8B030D-6E8A-4147-A177-3AD203B41FA5}">
                      <a16:colId xmlns:a16="http://schemas.microsoft.com/office/drawing/2014/main" val="20003"/>
                    </a:ext>
                  </a:extLst>
                </a:gridCol>
              </a:tblGrid>
              <a:tr h="261786">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甲同学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乙同学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丙同学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261786">
                <a:tc>
                  <a:txBody>
                    <a:bodyPr/>
                    <a:lstStyle/>
                    <a:p>
                      <a:pPr algn="ctr" hangingPunct="0">
                        <a:lnSpc>
                          <a:spcPct val="13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电流表示数</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61786">
                <a:tc>
                  <a:txBody>
                    <a:bodyPr/>
                    <a:lstStyle/>
                    <a:p>
                      <a:pPr algn="ctr" hangingPunct="0">
                        <a:lnSpc>
                          <a:spcPct val="13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电压表示数</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61786">
                <a:tc>
                  <a:txBody>
                    <a:bodyPr/>
                    <a:lstStyle/>
                    <a:p>
                      <a:pPr algn="ctr" hangingPunct="0">
                        <a:lnSpc>
                          <a:spcPct val="13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身高</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a:off x="9047534" y="4244464"/>
            <a:ext cx="1904160" cy="1867416"/>
          </a:xfrm>
          <a:prstGeom prst="rect">
            <a:avLst/>
          </a:prstGeom>
        </p:spPr>
      </p:pic>
      <p:sp>
        <p:nvSpPr>
          <p:cNvPr id="6" name="矩形 5"/>
          <p:cNvSpPr/>
          <p:nvPr/>
        </p:nvSpPr>
        <p:spPr>
          <a:xfrm>
            <a:off x="9359847" y="5949280"/>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1XB6.eps" descr="id:2147489480;FounderCES"/>
          <p:cNvPicPr/>
          <p:nvPr/>
        </p:nvPicPr>
        <p:blipFill>
          <a:blip r:embed="rId2"/>
          <a:stretch>
            <a:fillRect/>
          </a:stretch>
        </p:blipFill>
        <p:spPr>
          <a:xfrm>
            <a:off x="1073901" y="1439152"/>
            <a:ext cx="637609" cy="360040"/>
          </a:xfrm>
          <a:prstGeom prst="rect">
            <a:avLst/>
          </a:prstGeom>
        </p:spPr>
      </p:pic>
      <p:sp>
        <p:nvSpPr>
          <p:cNvPr id="2" name="内容占位符 1"/>
          <p:cNvSpPr>
            <a:spLocks noGrp="1"/>
          </p:cNvSpPr>
          <p:nvPr>
            <p:ph idx="1"/>
          </p:nvPr>
        </p:nvSpPr>
        <p:spPr>
          <a:xfrm>
            <a:off x="360854" y="1268760"/>
            <a:ext cx="11485848" cy="5354479"/>
          </a:xfrm>
        </p:spPr>
        <p:txBody>
          <a:bodyPr/>
          <a:lstStyle/>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重庆中考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）小吴同学利用如图甲所示的器材探究导体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中电流与两端电压的关系，其中电源电压可调</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sz="1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）连接好如图甲所示电路，试触开关，发现电流表无示数、电压表指针偏转到最大值，原因可能是导体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排除故障后，闭合开关进行实验，某次实验时电流表如图乙所示，示数为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3" name="24中考新考法-学.eps" descr="id:2147489930;FounderCES"/>
          <p:cNvPicPr/>
          <p:nvPr/>
        </p:nvPicPr>
        <p:blipFill>
          <a:blip r:embed="rId3"/>
          <a:stretch>
            <a:fillRect/>
          </a:stretch>
        </p:blipFill>
        <p:spPr>
          <a:xfrm>
            <a:off x="361203" y="818289"/>
            <a:ext cx="2249815" cy="431909"/>
          </a:xfrm>
          <a:prstGeom prst="rect">
            <a:avLst/>
          </a:prstGeom>
        </p:spPr>
      </p:pic>
      <p:pic>
        <p:nvPicPr>
          <p:cNvPr id="5" name="gyc368.jpg" descr="id:2147492546;FounderCES"/>
          <p:cNvPicPr/>
          <p:nvPr/>
        </p:nvPicPr>
        <p:blipFill>
          <a:blip r:embed="rId4"/>
          <a:stretch>
            <a:fillRect/>
          </a:stretch>
        </p:blipFill>
        <p:spPr>
          <a:xfrm>
            <a:off x="478582" y="2429303"/>
            <a:ext cx="2123830" cy="2010213"/>
          </a:xfrm>
          <a:prstGeom prst="rect">
            <a:avLst/>
          </a:prstGeom>
        </p:spPr>
      </p:pic>
      <p:pic>
        <p:nvPicPr>
          <p:cNvPr id="6" name="gyc369.jpg" descr="id:2147492553;FounderCES"/>
          <p:cNvPicPr/>
          <p:nvPr/>
        </p:nvPicPr>
        <p:blipFill>
          <a:blip r:embed="rId5"/>
          <a:stretch>
            <a:fillRect/>
          </a:stretch>
        </p:blipFill>
        <p:spPr>
          <a:xfrm>
            <a:off x="2782838" y="3068960"/>
            <a:ext cx="1618369" cy="1270113"/>
          </a:xfrm>
          <a:prstGeom prst="rect">
            <a:avLst/>
          </a:prstGeom>
        </p:spPr>
      </p:pic>
      <p:pic>
        <p:nvPicPr>
          <p:cNvPr id="7" name="gyc370.jpg" descr="id:2147492560;FounderCES"/>
          <p:cNvPicPr/>
          <p:nvPr/>
        </p:nvPicPr>
        <p:blipFill>
          <a:blip r:embed="rId6"/>
          <a:stretch>
            <a:fillRect/>
          </a:stretch>
        </p:blipFill>
        <p:spPr>
          <a:xfrm>
            <a:off x="5157811" y="2636488"/>
            <a:ext cx="1507474" cy="1803028"/>
          </a:xfrm>
          <a:prstGeom prst="rect">
            <a:avLst/>
          </a:prstGeom>
        </p:spPr>
      </p:pic>
      <p:sp>
        <p:nvSpPr>
          <p:cNvPr id="11" name="矩形 10"/>
          <p:cNvSpPr/>
          <p:nvPr/>
        </p:nvSpPr>
        <p:spPr>
          <a:xfrm>
            <a:off x="1126654" y="4339073"/>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3" name="矩形 12"/>
          <p:cNvSpPr/>
          <p:nvPr/>
        </p:nvSpPr>
        <p:spPr>
          <a:xfrm>
            <a:off x="3255960" y="433239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5" name="矩形 14"/>
          <p:cNvSpPr/>
          <p:nvPr/>
        </p:nvSpPr>
        <p:spPr>
          <a:xfrm>
            <a:off x="5664525" y="433239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6" name="矩形 15"/>
          <p:cNvSpPr/>
          <p:nvPr/>
        </p:nvSpPr>
        <p:spPr>
          <a:xfrm>
            <a:off x="8085758" y="4332395"/>
            <a:ext cx="494046" cy="576248"/>
          </a:xfrm>
          <a:prstGeom prst="rect">
            <a:avLst/>
          </a:prstGeom>
        </p:spPr>
        <p:txBody>
          <a:bodyPr wrap="none">
            <a:spAutoFit/>
          </a:bodyPr>
          <a:lstStyle/>
          <a:p>
            <a:pPr algn="just">
              <a:lnSpc>
                <a:spcPct val="150000"/>
              </a:lnSpc>
              <a:spcAft>
                <a:spcPts val="0"/>
              </a:spcAft>
              <a:tabLst>
                <a:tab pos="6210935" algn="l"/>
              </a:tabLst>
            </a:pPr>
            <a:r>
              <a:rPr lang="zh-CN" altLang="en-US" sz="2400" b="0">
                <a:solidFill>
                  <a:srgbClr val="000000"/>
                </a:solidFill>
                <a:ea typeface="楷体" panose="02010609060101010101" pitchFamily="49" charset="-122"/>
                <a:cs typeface="Times New Roman" panose="02020603050405020304" pitchFamily="18" charset="0"/>
              </a:rPr>
              <a:t>丁</a:t>
            </a:r>
            <a:endParaRPr lang="zh-CN" altLang="zh-CN" sz="1200" b="0">
              <a:solidFill>
                <a:srgbClr val="000000"/>
              </a:solidFill>
              <a:cs typeface="Times New Roman" panose="02020603050405020304" pitchFamily="18" charset="0"/>
            </a:endParaRPr>
          </a:p>
        </p:txBody>
      </p:sp>
      <p:sp>
        <p:nvSpPr>
          <p:cNvPr id="17" name="矩形 16"/>
          <p:cNvSpPr/>
          <p:nvPr/>
        </p:nvSpPr>
        <p:spPr>
          <a:xfrm>
            <a:off x="10570513" y="4332395"/>
            <a:ext cx="492443" cy="576248"/>
          </a:xfrm>
          <a:prstGeom prst="rect">
            <a:avLst/>
          </a:prstGeom>
        </p:spPr>
        <p:txBody>
          <a:bodyPr wrap="none">
            <a:spAutoFit/>
          </a:bodyPr>
          <a:lstStyle/>
          <a:p>
            <a:pPr algn="just">
              <a:lnSpc>
                <a:spcPct val="150000"/>
              </a:lnSpc>
              <a:spcAft>
                <a:spcPts val="0"/>
              </a:spcAft>
              <a:tabLst>
                <a:tab pos="6210935" algn="l"/>
              </a:tabLst>
            </a:pPr>
            <a:r>
              <a:rPr lang="zh-CN" altLang="en-US"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戊</a:t>
            </a:r>
            <a:endPar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grpSp>
        <p:nvGrpSpPr>
          <p:cNvPr id="21" name="组合 20"/>
          <p:cNvGrpSpPr/>
          <p:nvPr/>
        </p:nvGrpSpPr>
        <p:grpSpPr>
          <a:xfrm>
            <a:off x="6982452" y="3251402"/>
            <a:ext cx="2351808" cy="947056"/>
            <a:chOff x="6982452" y="3251402"/>
            <a:chExt cx="2351808" cy="947056"/>
          </a:xfrm>
        </p:grpSpPr>
        <p:pic>
          <p:nvPicPr>
            <p:cNvPr id="8" name="gyc371a.jpg" descr="id:2147492567;FounderCES"/>
            <p:cNvPicPr/>
            <p:nvPr/>
          </p:nvPicPr>
          <p:blipFill>
            <a:blip r:embed="rId7"/>
            <a:stretch>
              <a:fillRect/>
            </a:stretch>
          </p:blipFill>
          <p:spPr>
            <a:xfrm>
              <a:off x="6982452" y="3251402"/>
              <a:ext cx="2351808" cy="905227"/>
            </a:xfrm>
            <a:prstGeom prst="rect">
              <a:avLst/>
            </a:prstGeom>
          </p:spPr>
        </p:pic>
        <p:pic>
          <p:nvPicPr>
            <p:cNvPr id="18" name="图片 17"/>
            <p:cNvPicPr>
              <a:picLocks noChangeAspect="1"/>
            </p:cNvPicPr>
            <p:nvPr/>
          </p:nvPicPr>
          <p:blipFill>
            <a:blip r:embed="rId8"/>
            <a:stretch>
              <a:fillRect/>
            </a:stretch>
          </p:blipFill>
          <p:spPr>
            <a:xfrm>
              <a:off x="7958731" y="3930641"/>
              <a:ext cx="357089" cy="267817"/>
            </a:xfrm>
            <a:prstGeom prst="rect">
              <a:avLst/>
            </a:prstGeom>
          </p:spPr>
        </p:pic>
      </p:grpSp>
      <p:grpSp>
        <p:nvGrpSpPr>
          <p:cNvPr id="20" name="组合 19"/>
          <p:cNvGrpSpPr/>
          <p:nvPr/>
        </p:nvGrpSpPr>
        <p:grpSpPr>
          <a:xfrm>
            <a:off x="9597310" y="3279735"/>
            <a:ext cx="2232249" cy="783659"/>
            <a:chOff x="9597310" y="3279735"/>
            <a:chExt cx="2232249" cy="783659"/>
          </a:xfrm>
        </p:grpSpPr>
        <p:pic>
          <p:nvPicPr>
            <p:cNvPr id="9" name="gyc371b.jpg" descr="id:2147492574;FounderCES"/>
            <p:cNvPicPr/>
            <p:nvPr/>
          </p:nvPicPr>
          <p:blipFill>
            <a:blip r:embed="rId9"/>
            <a:stretch>
              <a:fillRect/>
            </a:stretch>
          </p:blipFill>
          <p:spPr>
            <a:xfrm>
              <a:off x="9597310" y="3279735"/>
              <a:ext cx="2232249" cy="673536"/>
            </a:xfrm>
            <a:prstGeom prst="rect">
              <a:avLst/>
            </a:prstGeom>
          </p:spPr>
        </p:pic>
        <p:pic>
          <p:nvPicPr>
            <p:cNvPr id="19" name="图片 18"/>
            <p:cNvPicPr>
              <a:picLocks noChangeAspect="1"/>
            </p:cNvPicPr>
            <p:nvPr/>
          </p:nvPicPr>
          <p:blipFill>
            <a:blip r:embed="rId8"/>
            <a:stretch>
              <a:fillRect/>
            </a:stretch>
          </p:blipFill>
          <p:spPr>
            <a:xfrm>
              <a:off x="10627706" y="3795577"/>
              <a:ext cx="357089" cy="267817"/>
            </a:xfrm>
            <a:prstGeom prst="rect">
              <a:avLst/>
            </a:prstGeom>
          </p:spPr>
        </p:pic>
      </p:grpSp>
      <p:sp>
        <p:nvSpPr>
          <p:cNvPr id="23" name="矩形 22"/>
          <p:cNvSpPr/>
          <p:nvPr/>
        </p:nvSpPr>
        <p:spPr>
          <a:xfrm>
            <a:off x="4473562" y="5538311"/>
            <a:ext cx="803425" cy="461665"/>
          </a:xfrm>
          <a:prstGeom prst="rect">
            <a:avLst/>
          </a:prstGeom>
        </p:spPr>
        <p:txBody>
          <a:bodyPr wrap="none">
            <a:spAutoFit/>
          </a:bodyPr>
          <a:lstStyle/>
          <a:p>
            <a:r>
              <a:rPr lang="zh-CN" altLang="zh-CN" sz="2400">
                <a:cs typeface="Times New Roman" panose="02020603050405020304" pitchFamily="18" charset="0"/>
              </a:rPr>
              <a:t>断路</a:t>
            </a:r>
            <a:endParaRPr lang="zh-CN" altLang="en-US"/>
          </a:p>
        </p:txBody>
      </p:sp>
      <p:sp>
        <p:nvSpPr>
          <p:cNvPr id="25" name="矩形 24"/>
          <p:cNvSpPr/>
          <p:nvPr/>
        </p:nvSpPr>
        <p:spPr>
          <a:xfrm>
            <a:off x="4126038" y="6108888"/>
            <a:ext cx="569387" cy="461665"/>
          </a:xfrm>
          <a:prstGeom prst="rect">
            <a:avLst/>
          </a:prstGeom>
        </p:spPr>
        <p:txBody>
          <a:bodyPr wrap="none">
            <a:spAutoFit/>
          </a:bodyPr>
          <a:lstStyle/>
          <a:p>
            <a:r>
              <a:rPr lang="en-US" altLang="zh-CN" sz="2400">
                <a:latin typeface="+mn-lt"/>
              </a:rPr>
              <a:t>0</a:t>
            </a:r>
            <a:r>
              <a:rPr lang="en-US" altLang="zh-CN" sz="2400">
                <a:latin typeface="+mn-lt"/>
                <a:cs typeface="Times New Roman" panose="02020603050405020304" pitchFamily="18" charset="0"/>
              </a:rPr>
              <a:t>.</a:t>
            </a:r>
            <a:r>
              <a:rPr lang="en-US" altLang="zh-CN" sz="2400">
                <a:latin typeface="+mn-lt"/>
              </a:rPr>
              <a:t>2</a:t>
            </a:r>
            <a:endParaRPr lang="zh-CN" altLang="en-US">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1XB6.eps" descr="id:2147489480;FounderCES"/>
          <p:cNvPicPr/>
          <p:nvPr/>
        </p:nvPicPr>
        <p:blipFill>
          <a:blip r:embed="rId2"/>
          <a:stretch>
            <a:fillRect/>
          </a:stretch>
        </p:blipFill>
        <p:spPr>
          <a:xfrm>
            <a:off x="1082693" y="1297607"/>
            <a:ext cx="637609" cy="360040"/>
          </a:xfrm>
          <a:prstGeom prst="rect">
            <a:avLst/>
          </a:prstGeom>
        </p:spPr>
      </p:pic>
      <p:sp>
        <p:nvSpPr>
          <p:cNvPr id="2" name="内容占位符 1"/>
          <p:cNvSpPr>
            <a:spLocks noGrp="1"/>
          </p:cNvSpPr>
          <p:nvPr>
            <p:ph idx="1"/>
          </p:nvPr>
        </p:nvSpPr>
        <p:spPr>
          <a:xfrm>
            <a:off x="360854" y="1135007"/>
            <a:ext cx="11485848" cy="4454233"/>
          </a:xfrm>
        </p:spPr>
        <p:txBody>
          <a:bodyPr/>
          <a:lstStyle/>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天津中考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）如图所示的电路中电源电压不变，</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为同种电表（</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电流表或电压表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两表示数分别为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单位为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换为另一种电表，闭合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单位为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的电阻为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的电阻为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前一种情况中</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后一种情况中</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p>
        </p:txBody>
      </p:sp>
      <p:pic>
        <p:nvPicPr>
          <p:cNvPr id="6" name="gyc353.jpg" descr="id:2147492047;FounderCES"/>
          <p:cNvPicPr/>
          <p:nvPr/>
        </p:nvPicPr>
        <p:blipFill>
          <a:blip r:embed="rId3"/>
          <a:stretch>
            <a:fillRect/>
          </a:stretch>
        </p:blipFill>
        <p:spPr>
          <a:xfrm>
            <a:off x="7319342" y="3169815"/>
            <a:ext cx="2336951" cy="2376264"/>
          </a:xfrm>
          <a:prstGeom prst="rect">
            <a:avLst/>
          </a:prstGeom>
        </p:spPr>
      </p:pic>
      <p:sp>
        <p:nvSpPr>
          <p:cNvPr id="5" name="矩形 4"/>
          <p:cNvSpPr/>
          <p:nvPr/>
        </p:nvSpPr>
        <p:spPr>
          <a:xfrm>
            <a:off x="784198" y="2882874"/>
            <a:ext cx="922047" cy="461665"/>
          </a:xfrm>
          <a:prstGeom prst="rect">
            <a:avLst/>
          </a:prstGeom>
        </p:spPr>
        <p:txBody>
          <a:bodyPr wrap="none">
            <a:spAutoFit/>
          </a:bodyPr>
          <a:lstStyle/>
          <a:p>
            <a:r>
              <a:rPr lang="en-US" altLang="zh-CN" sz="2400"/>
              <a:t>B</a:t>
            </a:r>
            <a:r>
              <a:rPr lang="zh-CN" altLang="zh-CN" sz="2400">
                <a:cs typeface="Times New Roman" panose="02020603050405020304" pitchFamily="18" charset="0"/>
              </a:rPr>
              <a:t>、</a:t>
            </a:r>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2238241"/>
          </a:xfrm>
        </p:spPr>
        <p:txBody>
          <a:bodyPr/>
          <a:lstStyle/>
          <a:p>
            <a:pPr indent="619125"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本题考查了探究电流与电阻和电压关系的实验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涉及故障分析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电流表读数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数据分析以及相关计算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有一定的难度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试触开关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发现电流表无示数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说明电路有断路的地方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电压表指针偏转到最大值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说明与电压表并联的元件故障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根据电流表的测量范围和分度值读数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点拨B-14.eps" descr="id:2147489902;FounderCES"/>
          <p:cNvPicPr/>
          <p:nvPr/>
        </p:nvPicPr>
        <p:blipFill rotWithShape="1">
          <a:blip r:embed="rId2">
            <a:clrChange>
              <a:clrFrom>
                <a:srgbClr val="000000">
                  <a:alpha val="0"/>
                </a:srgbClr>
              </a:clrFrom>
              <a:clrTo>
                <a:srgbClr val="000000">
                  <a:alpha val="0"/>
                </a:srgbClr>
              </a:clrTo>
            </a:clrChange>
          </a:blip>
          <a:srcRect r="83333" b="93225"/>
          <a:stretch>
            <a:fillRect/>
          </a:stretch>
        </p:blipFill>
        <p:spPr>
          <a:xfrm>
            <a:off x="332377" y="838273"/>
            <a:ext cx="1137915" cy="543932"/>
          </a:xfrm>
          <a:prstGeom prst="rect">
            <a:avLst/>
          </a:prstGeom>
        </p:spPr>
      </p:pic>
      <p:pic>
        <p:nvPicPr>
          <p:cNvPr id="4" name="gyc368.jpg" descr="id:2147492546;FounderCES"/>
          <p:cNvPicPr/>
          <p:nvPr/>
        </p:nvPicPr>
        <p:blipFill>
          <a:blip r:embed="rId3"/>
          <a:stretch>
            <a:fillRect/>
          </a:stretch>
        </p:blipFill>
        <p:spPr>
          <a:xfrm>
            <a:off x="4066332" y="3607278"/>
            <a:ext cx="2123830" cy="2010213"/>
          </a:xfrm>
          <a:prstGeom prst="rect">
            <a:avLst/>
          </a:prstGeom>
        </p:spPr>
      </p:pic>
      <p:pic>
        <p:nvPicPr>
          <p:cNvPr id="5" name="gyc369.jpg" descr="id:2147492553;FounderCES"/>
          <p:cNvPicPr/>
          <p:nvPr/>
        </p:nvPicPr>
        <p:blipFill>
          <a:blip r:embed="rId4"/>
          <a:stretch>
            <a:fillRect/>
          </a:stretch>
        </p:blipFill>
        <p:spPr>
          <a:xfrm>
            <a:off x="6370588" y="4246935"/>
            <a:ext cx="1618369" cy="1270113"/>
          </a:xfrm>
          <a:prstGeom prst="rect">
            <a:avLst/>
          </a:prstGeom>
        </p:spPr>
      </p:pic>
      <p:sp>
        <p:nvSpPr>
          <p:cNvPr id="7" name="矩形 6"/>
          <p:cNvSpPr/>
          <p:nvPr/>
        </p:nvSpPr>
        <p:spPr>
          <a:xfrm>
            <a:off x="4714404" y="551704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8" name="矩形 7"/>
          <p:cNvSpPr/>
          <p:nvPr/>
        </p:nvSpPr>
        <p:spPr>
          <a:xfrm>
            <a:off x="6843710" y="551037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56446"/>
            <a:ext cx="11485848" cy="1684244"/>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试触开关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发现电流表无示数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说明电路有断路的地方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电压表指针偏转到最大值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说明与电压表并联的定值电阻即导体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电流表的测量范围为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分度值为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.0</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读数为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68.jpg" descr="id:2147492546;FounderCES"/>
          <p:cNvPicPr/>
          <p:nvPr/>
        </p:nvPicPr>
        <p:blipFill>
          <a:blip r:embed="rId2"/>
          <a:stretch>
            <a:fillRect/>
          </a:stretch>
        </p:blipFill>
        <p:spPr>
          <a:xfrm>
            <a:off x="3994577" y="3031214"/>
            <a:ext cx="2123830" cy="2010213"/>
          </a:xfrm>
          <a:prstGeom prst="rect">
            <a:avLst/>
          </a:prstGeom>
        </p:spPr>
      </p:pic>
      <p:pic>
        <p:nvPicPr>
          <p:cNvPr id="4" name="gyc369.jpg" descr="id:2147492553;FounderCES"/>
          <p:cNvPicPr/>
          <p:nvPr/>
        </p:nvPicPr>
        <p:blipFill>
          <a:blip r:embed="rId3"/>
          <a:stretch>
            <a:fillRect/>
          </a:stretch>
        </p:blipFill>
        <p:spPr>
          <a:xfrm>
            <a:off x="6298833" y="3670871"/>
            <a:ext cx="1618369" cy="1270113"/>
          </a:xfrm>
          <a:prstGeom prst="rect">
            <a:avLst/>
          </a:prstGeom>
        </p:spPr>
      </p:pic>
      <p:sp>
        <p:nvSpPr>
          <p:cNvPr id="6" name="矩形 5"/>
          <p:cNvSpPr/>
          <p:nvPr/>
        </p:nvSpPr>
        <p:spPr>
          <a:xfrm>
            <a:off x="4642649" y="494098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6771955" y="493430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）多次改变导体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两端的电压，并记录对应的</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换用导体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重复上述实验，根据实验数据绘制图像如图丙所示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分析图像发现，同一导体两端的电压与通过电流的比值是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的，因此将这个比值定义为导体的电阻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gyc370.jpg" descr="id:2147492560;FounderCES"/>
          <p:cNvPicPr/>
          <p:nvPr/>
        </p:nvPicPr>
        <p:blipFill>
          <a:blip r:embed="rId2"/>
          <a:stretch>
            <a:fillRect/>
          </a:stretch>
        </p:blipFill>
        <p:spPr>
          <a:xfrm>
            <a:off x="5087094" y="2434928"/>
            <a:ext cx="1745927" cy="2088232"/>
          </a:xfrm>
          <a:prstGeom prst="rect">
            <a:avLst/>
          </a:prstGeom>
        </p:spPr>
      </p:pic>
      <p:sp>
        <p:nvSpPr>
          <p:cNvPr id="8" name="矩形 7"/>
          <p:cNvSpPr/>
          <p:nvPr/>
        </p:nvSpPr>
        <p:spPr>
          <a:xfrm>
            <a:off x="5721109" y="436510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pic>
        <p:nvPicPr>
          <p:cNvPr id="17" name="21点拨B-14.eps" descr="id:2147489902;FounderCES"/>
          <p:cNvPicPr/>
          <p:nvPr/>
        </p:nvPicPr>
        <p:blipFill rotWithShape="1">
          <a:blip r:embed="rId3">
            <a:clrChange>
              <a:clrFrom>
                <a:srgbClr val="000000">
                  <a:alpha val="0"/>
                </a:srgbClr>
              </a:clrFrom>
              <a:clrTo>
                <a:srgbClr val="000000">
                  <a:alpha val="0"/>
                </a:srgbClr>
              </a:clrTo>
            </a:clrChange>
          </a:blip>
          <a:srcRect r="83333" b="93225"/>
          <a:stretch>
            <a:fillRect/>
          </a:stretch>
        </p:blipFill>
        <p:spPr>
          <a:xfrm>
            <a:off x="360854" y="4350990"/>
            <a:ext cx="1137915" cy="543932"/>
          </a:xfrm>
          <a:prstGeom prst="rect">
            <a:avLst/>
          </a:prstGeom>
        </p:spPr>
      </p:pic>
      <p:sp>
        <p:nvSpPr>
          <p:cNvPr id="18" name="内容占位符 1"/>
          <p:cNvSpPr txBox="1"/>
          <p:nvPr/>
        </p:nvSpPr>
        <p:spPr bwMode="auto">
          <a:xfrm>
            <a:off x="352282" y="489343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19125">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本题考查了探究电流与电阻和电压关系的实验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涉及故障分析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电流表读数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数据分析以及相关计算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有一定的难度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实验过程中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改变电阻两端的电压并记录相应的电流值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对比分析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0" name="矩形 19"/>
          <p:cNvSpPr/>
          <p:nvPr/>
        </p:nvSpPr>
        <p:spPr>
          <a:xfrm>
            <a:off x="7093793" y="817662"/>
            <a:ext cx="803425" cy="461665"/>
          </a:xfrm>
          <a:prstGeom prst="rect">
            <a:avLst/>
          </a:prstGeom>
        </p:spPr>
        <p:txBody>
          <a:bodyPr wrap="none">
            <a:spAutoFit/>
          </a:bodyPr>
          <a:lstStyle/>
          <a:p>
            <a:r>
              <a:rPr lang="zh-CN" altLang="zh-CN" sz="2400">
                <a:cs typeface="Times New Roman" panose="02020603050405020304" pitchFamily="18" charset="0"/>
              </a:rPr>
              <a:t>电流</a:t>
            </a:r>
            <a:endParaRPr lang="zh-CN" altLang="en-US"/>
          </a:p>
        </p:txBody>
      </p:sp>
      <p:sp>
        <p:nvSpPr>
          <p:cNvPr id="22" name="矩形 21"/>
          <p:cNvSpPr/>
          <p:nvPr/>
        </p:nvSpPr>
        <p:spPr>
          <a:xfrm>
            <a:off x="1693193" y="1918433"/>
            <a:ext cx="803425" cy="461665"/>
          </a:xfrm>
          <a:prstGeom prst="rect">
            <a:avLst/>
          </a:prstGeom>
        </p:spPr>
        <p:txBody>
          <a:bodyPr wrap="none">
            <a:spAutoFit/>
          </a:bodyPr>
          <a:lstStyle/>
          <a:p>
            <a:r>
              <a:rPr lang="zh-CN" altLang="zh-CN" sz="2400">
                <a:cs typeface="Times New Roman" panose="02020603050405020304" pitchFamily="18" charset="0"/>
              </a:rPr>
              <a:t>不变</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2"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96080"/>
            <a:ext cx="11485848" cy="1130246"/>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实验过程中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改变电阻两端的电压并记录相应的电流值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电压与电流的比值是不变的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70.jpg" descr="id:2147492560;FounderCES"/>
          <p:cNvPicPr/>
          <p:nvPr/>
        </p:nvPicPr>
        <p:blipFill>
          <a:blip r:embed="rId2"/>
          <a:stretch>
            <a:fillRect/>
          </a:stretch>
        </p:blipFill>
        <p:spPr>
          <a:xfrm>
            <a:off x="5159102" y="2938800"/>
            <a:ext cx="1745927" cy="2088232"/>
          </a:xfrm>
          <a:prstGeom prst="rect">
            <a:avLst/>
          </a:prstGeom>
        </p:spPr>
      </p:pic>
      <p:sp>
        <p:nvSpPr>
          <p:cNvPr id="4" name="矩形 3"/>
          <p:cNvSpPr/>
          <p:nvPr/>
        </p:nvSpPr>
        <p:spPr>
          <a:xfrm>
            <a:off x="5793117" y="486897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）根据电阻定义可知导体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 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在工程技术中用不同颜色的环对电阻进行标记，阻值是两位数以内的电阻可以根据前两环的颜色来判断阻值，色环含义及导体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的色环如图丁所示，若还需用到一个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的电阻，应选用图戊中电阻</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5015086" y="4293096"/>
            <a:ext cx="494046" cy="576248"/>
          </a:xfrm>
          <a:prstGeom prst="rect">
            <a:avLst/>
          </a:prstGeom>
        </p:spPr>
        <p:txBody>
          <a:bodyPr wrap="none">
            <a:spAutoFit/>
          </a:bodyPr>
          <a:lstStyle/>
          <a:p>
            <a:pPr algn="just">
              <a:lnSpc>
                <a:spcPct val="150000"/>
              </a:lnSpc>
              <a:spcAft>
                <a:spcPts val="0"/>
              </a:spcAft>
              <a:tabLst>
                <a:tab pos="6210935" algn="l"/>
              </a:tabLst>
            </a:pPr>
            <a:r>
              <a:rPr lang="zh-CN" altLang="en-US" sz="2400" b="0">
                <a:solidFill>
                  <a:srgbClr val="000000"/>
                </a:solidFill>
                <a:ea typeface="楷体" panose="02010609060101010101" pitchFamily="49" charset="-122"/>
                <a:cs typeface="Times New Roman" panose="02020603050405020304" pitchFamily="18" charset="0"/>
              </a:rPr>
              <a:t>丁</a:t>
            </a:r>
            <a:endParaRPr lang="zh-CN" altLang="zh-CN" sz="1200" b="0">
              <a:solidFill>
                <a:srgbClr val="000000"/>
              </a:solidFill>
              <a:cs typeface="Times New Roman" panose="02020603050405020304" pitchFamily="18" charset="0"/>
            </a:endParaRPr>
          </a:p>
        </p:txBody>
      </p:sp>
      <p:sp>
        <p:nvSpPr>
          <p:cNvPr id="10" name="矩形 9"/>
          <p:cNvSpPr/>
          <p:nvPr/>
        </p:nvSpPr>
        <p:spPr>
          <a:xfrm>
            <a:off x="7499841" y="4293096"/>
            <a:ext cx="492443" cy="576248"/>
          </a:xfrm>
          <a:prstGeom prst="rect">
            <a:avLst/>
          </a:prstGeom>
        </p:spPr>
        <p:txBody>
          <a:bodyPr wrap="none">
            <a:spAutoFit/>
          </a:bodyPr>
          <a:lstStyle/>
          <a:p>
            <a:pPr algn="just">
              <a:lnSpc>
                <a:spcPct val="150000"/>
              </a:lnSpc>
              <a:spcAft>
                <a:spcPts val="0"/>
              </a:spcAft>
              <a:tabLst>
                <a:tab pos="6210935" algn="l"/>
              </a:tabLst>
            </a:pPr>
            <a:r>
              <a:rPr lang="zh-CN" altLang="en-US"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戊</a:t>
            </a:r>
            <a:endPar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grpSp>
        <p:nvGrpSpPr>
          <p:cNvPr id="11" name="组合 10"/>
          <p:cNvGrpSpPr/>
          <p:nvPr/>
        </p:nvGrpSpPr>
        <p:grpSpPr>
          <a:xfrm>
            <a:off x="3911780" y="3212103"/>
            <a:ext cx="2351808" cy="947056"/>
            <a:chOff x="6982452" y="3251402"/>
            <a:chExt cx="2351808" cy="947056"/>
          </a:xfrm>
        </p:grpSpPr>
        <p:pic>
          <p:nvPicPr>
            <p:cNvPr id="12" name="gyc371a.jpg" descr="id:2147492567;FounderCES"/>
            <p:cNvPicPr/>
            <p:nvPr/>
          </p:nvPicPr>
          <p:blipFill>
            <a:blip r:embed="rId2"/>
            <a:stretch>
              <a:fillRect/>
            </a:stretch>
          </p:blipFill>
          <p:spPr>
            <a:xfrm>
              <a:off x="6982452" y="3251402"/>
              <a:ext cx="2351808" cy="905227"/>
            </a:xfrm>
            <a:prstGeom prst="rect">
              <a:avLst/>
            </a:prstGeom>
          </p:spPr>
        </p:pic>
        <p:pic>
          <p:nvPicPr>
            <p:cNvPr id="13" name="图片 12"/>
            <p:cNvPicPr>
              <a:picLocks noChangeAspect="1"/>
            </p:cNvPicPr>
            <p:nvPr/>
          </p:nvPicPr>
          <p:blipFill>
            <a:blip r:embed="rId3"/>
            <a:stretch>
              <a:fillRect/>
            </a:stretch>
          </p:blipFill>
          <p:spPr>
            <a:xfrm>
              <a:off x="7958731" y="3930641"/>
              <a:ext cx="357089" cy="267817"/>
            </a:xfrm>
            <a:prstGeom prst="rect">
              <a:avLst/>
            </a:prstGeom>
          </p:spPr>
        </p:pic>
      </p:grpSp>
      <p:grpSp>
        <p:nvGrpSpPr>
          <p:cNvPr id="14" name="组合 13"/>
          <p:cNvGrpSpPr/>
          <p:nvPr/>
        </p:nvGrpSpPr>
        <p:grpSpPr>
          <a:xfrm>
            <a:off x="6526638" y="3240436"/>
            <a:ext cx="2232249" cy="783659"/>
            <a:chOff x="9597310" y="3279735"/>
            <a:chExt cx="2232249" cy="783659"/>
          </a:xfrm>
        </p:grpSpPr>
        <p:pic>
          <p:nvPicPr>
            <p:cNvPr id="15" name="gyc371b.jpg" descr="id:2147492574;FounderCES"/>
            <p:cNvPicPr/>
            <p:nvPr/>
          </p:nvPicPr>
          <p:blipFill>
            <a:blip r:embed="rId4"/>
            <a:stretch>
              <a:fillRect/>
            </a:stretch>
          </p:blipFill>
          <p:spPr>
            <a:xfrm>
              <a:off x="9597310" y="3279735"/>
              <a:ext cx="2232249" cy="673536"/>
            </a:xfrm>
            <a:prstGeom prst="rect">
              <a:avLst/>
            </a:prstGeom>
          </p:spPr>
        </p:pic>
        <p:pic>
          <p:nvPicPr>
            <p:cNvPr id="16" name="图片 15"/>
            <p:cNvPicPr>
              <a:picLocks noChangeAspect="1"/>
            </p:cNvPicPr>
            <p:nvPr/>
          </p:nvPicPr>
          <p:blipFill>
            <a:blip r:embed="rId3"/>
            <a:stretch>
              <a:fillRect/>
            </a:stretch>
          </p:blipFill>
          <p:spPr>
            <a:xfrm>
              <a:off x="10627706" y="3795577"/>
              <a:ext cx="357089" cy="267817"/>
            </a:xfrm>
            <a:prstGeom prst="rect">
              <a:avLst/>
            </a:prstGeom>
          </p:spPr>
        </p:pic>
      </p:grpSp>
      <p:pic>
        <p:nvPicPr>
          <p:cNvPr id="17" name="21点拨B-14.eps" descr="id:2147489902;FounderCES"/>
          <p:cNvPicPr/>
          <p:nvPr/>
        </p:nvPicPr>
        <p:blipFill rotWithShape="1">
          <a:blip r:embed="rId5">
            <a:clrChange>
              <a:clrFrom>
                <a:srgbClr val="000000">
                  <a:alpha val="0"/>
                </a:srgbClr>
              </a:clrFrom>
              <a:clrTo>
                <a:srgbClr val="000000">
                  <a:alpha val="0"/>
                </a:srgbClr>
              </a:clrTo>
            </a:clrChange>
          </a:blip>
          <a:srcRect r="83333" b="93225"/>
          <a:stretch>
            <a:fillRect/>
          </a:stretch>
        </p:blipFill>
        <p:spPr>
          <a:xfrm>
            <a:off x="332377" y="4437112"/>
            <a:ext cx="1137915" cy="543932"/>
          </a:xfrm>
          <a:prstGeom prst="rect">
            <a:avLst/>
          </a:prstGeom>
        </p:spPr>
      </p:pic>
      <p:sp>
        <p:nvSpPr>
          <p:cNvPr id="18" name="内容占位符 1"/>
          <p:cNvSpPr txBox="1"/>
          <p:nvPr/>
        </p:nvSpPr>
        <p:spPr bwMode="auto">
          <a:xfrm>
            <a:off x="348334" y="494097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19125" eaLnBrk="1">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本题考查了探究电流与电阻和电压关系的实验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涉及故障分析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电流表读数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数据分析以及相关计算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有一定的难度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由图丙进行计算求值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计算</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根据图丁判断色环代表的数值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0" name="矩形 19"/>
          <p:cNvSpPr/>
          <p:nvPr/>
        </p:nvSpPr>
        <p:spPr>
          <a:xfrm>
            <a:off x="5932140" y="870620"/>
            <a:ext cx="492443" cy="461665"/>
          </a:xfrm>
          <a:prstGeom prst="rect">
            <a:avLst/>
          </a:prstGeom>
        </p:spPr>
        <p:txBody>
          <a:bodyPr wrap="none">
            <a:spAutoFit/>
          </a:bodyPr>
          <a:lstStyle/>
          <a:p>
            <a:r>
              <a:rPr lang="en-US" altLang="zh-CN" sz="2400"/>
              <a:t>10</a:t>
            </a:r>
            <a:endParaRPr lang="zh-CN" altLang="en-US"/>
          </a:p>
        </p:txBody>
      </p:sp>
      <p:sp>
        <p:nvSpPr>
          <p:cNvPr id="22" name="矩形 21"/>
          <p:cNvSpPr/>
          <p:nvPr/>
        </p:nvSpPr>
        <p:spPr>
          <a:xfrm>
            <a:off x="586573" y="2503646"/>
            <a:ext cx="320922" cy="461665"/>
          </a:xfrm>
          <a:prstGeom prst="rect">
            <a:avLst/>
          </a:prstGeom>
        </p:spPr>
        <p:txBody>
          <a:bodyPr wrap="none">
            <a:spAutoFit/>
          </a:bodyPr>
          <a:lstStyle/>
          <a:p>
            <a:r>
              <a:rPr lang="en-US" altLang="zh-CN" sz="2400" i="1"/>
              <a:t>e</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2"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636380"/>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由图丙可知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电阻的电压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对应电流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𝐵</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𝐵</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同理当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电阻的电压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对应电流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𝐴</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𝐴</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图丁中</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的阻值为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则十位为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个位为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因此黑色代表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绿色代表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电阻同理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棕色代表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因此选择</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的电阻就是十位时棕色环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个位是绿色环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636380"/>
              </a:xfrm>
              <a:blipFill rotWithShape="1">
                <a:blip r:embed="rId2"/>
                <a:stretch>
                  <a:fillRect l="-2" t="-17" r="1" b="-1614"/>
                </a:stretch>
              </a:blipFill>
            </p:spPr>
            <p:txBody>
              <a:bodyPr/>
              <a:lstStyle/>
              <a:p>
                <a:r>
                  <a:rPr lang="zh-CN" altLang="en-US">
                    <a:noFill/>
                  </a:rPr>
                  <a:t> </a:t>
                </a:r>
              </a:p>
            </p:txBody>
          </p:sp>
        </mc:Fallback>
      </mc:AlternateContent>
      <p:sp>
        <p:nvSpPr>
          <p:cNvPr id="3" name="矩形 2"/>
          <p:cNvSpPr/>
          <p:nvPr/>
        </p:nvSpPr>
        <p:spPr>
          <a:xfrm>
            <a:off x="4871070" y="5445224"/>
            <a:ext cx="494046" cy="576248"/>
          </a:xfrm>
          <a:prstGeom prst="rect">
            <a:avLst/>
          </a:prstGeom>
        </p:spPr>
        <p:txBody>
          <a:bodyPr wrap="none">
            <a:spAutoFit/>
          </a:bodyPr>
          <a:lstStyle/>
          <a:p>
            <a:pPr algn="just">
              <a:lnSpc>
                <a:spcPct val="150000"/>
              </a:lnSpc>
              <a:spcAft>
                <a:spcPts val="0"/>
              </a:spcAft>
              <a:tabLst>
                <a:tab pos="6210935" algn="l"/>
              </a:tabLst>
            </a:pPr>
            <a:r>
              <a:rPr lang="zh-CN" altLang="en-US" sz="2400" b="0">
                <a:solidFill>
                  <a:srgbClr val="000000"/>
                </a:solidFill>
                <a:ea typeface="楷体" panose="02010609060101010101" pitchFamily="49" charset="-122"/>
                <a:cs typeface="Times New Roman" panose="02020603050405020304" pitchFamily="18" charset="0"/>
              </a:rPr>
              <a:t>丁</a:t>
            </a:r>
            <a:endParaRPr lang="zh-CN" altLang="zh-CN" sz="1200" b="0">
              <a:solidFill>
                <a:srgbClr val="000000"/>
              </a:solidFill>
              <a:cs typeface="Times New Roman" panose="02020603050405020304" pitchFamily="18" charset="0"/>
            </a:endParaRPr>
          </a:p>
        </p:txBody>
      </p:sp>
      <p:sp>
        <p:nvSpPr>
          <p:cNvPr id="4" name="矩形 3"/>
          <p:cNvSpPr/>
          <p:nvPr/>
        </p:nvSpPr>
        <p:spPr>
          <a:xfrm>
            <a:off x="8288640" y="5445224"/>
            <a:ext cx="492443" cy="576248"/>
          </a:xfrm>
          <a:prstGeom prst="rect">
            <a:avLst/>
          </a:prstGeom>
        </p:spPr>
        <p:txBody>
          <a:bodyPr wrap="none">
            <a:spAutoFit/>
          </a:bodyPr>
          <a:lstStyle/>
          <a:p>
            <a:pPr algn="just">
              <a:lnSpc>
                <a:spcPct val="150000"/>
              </a:lnSpc>
              <a:spcAft>
                <a:spcPts val="0"/>
              </a:spcAft>
              <a:tabLst>
                <a:tab pos="6210935" algn="l"/>
              </a:tabLst>
            </a:pPr>
            <a:r>
              <a:rPr lang="zh-CN" altLang="en-US"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戊</a:t>
            </a:r>
            <a:endPar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grpSp>
        <p:nvGrpSpPr>
          <p:cNvPr id="5" name="组合 4"/>
          <p:cNvGrpSpPr/>
          <p:nvPr/>
        </p:nvGrpSpPr>
        <p:grpSpPr>
          <a:xfrm>
            <a:off x="3767455" y="4364355"/>
            <a:ext cx="2719070" cy="1360170"/>
            <a:chOff x="6982452" y="3251402"/>
            <a:chExt cx="2351808" cy="947056"/>
          </a:xfrm>
        </p:grpSpPr>
        <p:pic>
          <p:nvPicPr>
            <p:cNvPr id="6" name="gyc371a.jpg" descr="id:2147492567;FounderCES"/>
            <p:cNvPicPr/>
            <p:nvPr/>
          </p:nvPicPr>
          <p:blipFill>
            <a:blip r:embed="rId3"/>
            <a:stretch>
              <a:fillRect/>
            </a:stretch>
          </p:blipFill>
          <p:spPr>
            <a:xfrm>
              <a:off x="6982452" y="3251402"/>
              <a:ext cx="2351808" cy="905227"/>
            </a:xfrm>
            <a:prstGeom prst="rect">
              <a:avLst/>
            </a:prstGeom>
          </p:spPr>
        </p:pic>
        <p:pic>
          <p:nvPicPr>
            <p:cNvPr id="7" name="图片 6"/>
            <p:cNvPicPr>
              <a:picLocks noChangeAspect="1"/>
            </p:cNvPicPr>
            <p:nvPr/>
          </p:nvPicPr>
          <p:blipFill>
            <a:blip r:embed="rId4"/>
            <a:stretch>
              <a:fillRect/>
            </a:stretch>
          </p:blipFill>
          <p:spPr>
            <a:xfrm>
              <a:off x="7958731" y="3930641"/>
              <a:ext cx="357089" cy="267817"/>
            </a:xfrm>
            <a:prstGeom prst="rect">
              <a:avLst/>
            </a:prstGeom>
          </p:spPr>
        </p:pic>
      </p:grpSp>
      <p:grpSp>
        <p:nvGrpSpPr>
          <p:cNvPr id="8" name="组合 7"/>
          <p:cNvGrpSpPr/>
          <p:nvPr/>
        </p:nvGrpSpPr>
        <p:grpSpPr>
          <a:xfrm>
            <a:off x="7315200" y="4320540"/>
            <a:ext cx="2917190" cy="1149350"/>
            <a:chOff x="9597310" y="3279735"/>
            <a:chExt cx="2232249" cy="783659"/>
          </a:xfrm>
        </p:grpSpPr>
        <p:pic>
          <p:nvPicPr>
            <p:cNvPr id="9" name="gyc371b.jpg" descr="id:2147492574;FounderCES"/>
            <p:cNvPicPr/>
            <p:nvPr/>
          </p:nvPicPr>
          <p:blipFill>
            <a:blip r:embed="rId5"/>
            <a:stretch>
              <a:fillRect/>
            </a:stretch>
          </p:blipFill>
          <p:spPr>
            <a:xfrm>
              <a:off x="9597310" y="3279735"/>
              <a:ext cx="2232249" cy="673536"/>
            </a:xfrm>
            <a:prstGeom prst="rect">
              <a:avLst/>
            </a:prstGeom>
          </p:spPr>
        </p:pic>
        <p:pic>
          <p:nvPicPr>
            <p:cNvPr id="10" name="图片 9"/>
            <p:cNvPicPr>
              <a:picLocks noChangeAspect="1"/>
            </p:cNvPicPr>
            <p:nvPr/>
          </p:nvPicPr>
          <p:blipFill>
            <a:blip r:embed="rId4"/>
            <a:stretch>
              <a:fillRect/>
            </a:stretch>
          </p:blipFill>
          <p:spPr>
            <a:xfrm>
              <a:off x="10627706" y="3795577"/>
              <a:ext cx="357089" cy="267817"/>
            </a:xfrm>
            <a:prstGeom prst="rect">
              <a:avLst/>
            </a:prstGeom>
          </p:spPr>
        </p:pic>
      </p:gr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）小欣同学用上述器材研究导体中电流与电阻的关系，保持电源电压不变，为了精确控制导体两端的电压，于是串联接入滑动变阻器进行实验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电路中接入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的电阻，使电阻两端电压达到某一固定值，测出电流；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68.jpg" descr="id:2147492546;FounderCES"/>
          <p:cNvPicPr/>
          <p:nvPr/>
        </p:nvPicPr>
        <p:blipFill>
          <a:blip r:embed="rId2"/>
          <a:stretch>
            <a:fillRect/>
          </a:stretch>
        </p:blipFill>
        <p:spPr>
          <a:xfrm>
            <a:off x="478582" y="2429303"/>
            <a:ext cx="2123830" cy="2010213"/>
          </a:xfrm>
          <a:prstGeom prst="rect">
            <a:avLst/>
          </a:prstGeom>
        </p:spPr>
      </p:pic>
      <p:pic>
        <p:nvPicPr>
          <p:cNvPr id="4" name="gyc369.jpg" descr="id:2147492553;FounderCES"/>
          <p:cNvPicPr/>
          <p:nvPr/>
        </p:nvPicPr>
        <p:blipFill>
          <a:blip r:embed="rId3"/>
          <a:stretch>
            <a:fillRect/>
          </a:stretch>
        </p:blipFill>
        <p:spPr>
          <a:xfrm>
            <a:off x="2782838" y="3068960"/>
            <a:ext cx="1618369" cy="1270113"/>
          </a:xfrm>
          <a:prstGeom prst="rect">
            <a:avLst/>
          </a:prstGeom>
        </p:spPr>
      </p:pic>
      <p:pic>
        <p:nvPicPr>
          <p:cNvPr id="5" name="gyc370.jpg" descr="id:2147492560;FounderCES"/>
          <p:cNvPicPr/>
          <p:nvPr/>
        </p:nvPicPr>
        <p:blipFill>
          <a:blip r:embed="rId4"/>
          <a:stretch>
            <a:fillRect/>
          </a:stretch>
        </p:blipFill>
        <p:spPr>
          <a:xfrm>
            <a:off x="5157811" y="2636488"/>
            <a:ext cx="1507474" cy="1803028"/>
          </a:xfrm>
          <a:prstGeom prst="rect">
            <a:avLst/>
          </a:prstGeom>
        </p:spPr>
      </p:pic>
      <p:sp>
        <p:nvSpPr>
          <p:cNvPr id="6" name="矩形 5"/>
          <p:cNvSpPr/>
          <p:nvPr/>
        </p:nvSpPr>
        <p:spPr>
          <a:xfrm>
            <a:off x="1126654" y="4339073"/>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3255960" y="433239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5664525" y="433239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9" name="矩形 8"/>
          <p:cNvSpPr/>
          <p:nvPr/>
        </p:nvSpPr>
        <p:spPr>
          <a:xfrm>
            <a:off x="8085758" y="4332395"/>
            <a:ext cx="494046" cy="576248"/>
          </a:xfrm>
          <a:prstGeom prst="rect">
            <a:avLst/>
          </a:prstGeom>
        </p:spPr>
        <p:txBody>
          <a:bodyPr wrap="none">
            <a:spAutoFit/>
          </a:bodyPr>
          <a:lstStyle/>
          <a:p>
            <a:pPr algn="just">
              <a:lnSpc>
                <a:spcPct val="150000"/>
              </a:lnSpc>
              <a:spcAft>
                <a:spcPts val="0"/>
              </a:spcAft>
              <a:tabLst>
                <a:tab pos="6210935" algn="l"/>
              </a:tabLst>
            </a:pPr>
            <a:r>
              <a:rPr lang="zh-CN" altLang="en-US" sz="2400" b="0">
                <a:solidFill>
                  <a:srgbClr val="000000"/>
                </a:solidFill>
                <a:ea typeface="楷体" panose="02010609060101010101" pitchFamily="49" charset="-122"/>
                <a:cs typeface="Times New Roman" panose="02020603050405020304" pitchFamily="18" charset="0"/>
              </a:rPr>
              <a:t>丁</a:t>
            </a:r>
            <a:endParaRPr lang="zh-CN" altLang="zh-CN" sz="1200" b="0">
              <a:solidFill>
                <a:srgbClr val="000000"/>
              </a:solidFill>
              <a:cs typeface="Times New Roman" panose="02020603050405020304" pitchFamily="18" charset="0"/>
            </a:endParaRPr>
          </a:p>
        </p:txBody>
      </p:sp>
      <p:sp>
        <p:nvSpPr>
          <p:cNvPr id="10" name="矩形 9"/>
          <p:cNvSpPr/>
          <p:nvPr/>
        </p:nvSpPr>
        <p:spPr>
          <a:xfrm>
            <a:off x="10570513" y="4332395"/>
            <a:ext cx="492443" cy="576248"/>
          </a:xfrm>
          <a:prstGeom prst="rect">
            <a:avLst/>
          </a:prstGeom>
        </p:spPr>
        <p:txBody>
          <a:bodyPr wrap="none">
            <a:spAutoFit/>
          </a:bodyPr>
          <a:lstStyle/>
          <a:p>
            <a:pPr algn="just">
              <a:lnSpc>
                <a:spcPct val="150000"/>
              </a:lnSpc>
              <a:spcAft>
                <a:spcPts val="0"/>
              </a:spcAft>
              <a:tabLst>
                <a:tab pos="6210935" algn="l"/>
              </a:tabLst>
            </a:pPr>
            <a:r>
              <a:rPr lang="zh-CN" altLang="en-US"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戊</a:t>
            </a:r>
            <a:endPar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grpSp>
        <p:nvGrpSpPr>
          <p:cNvPr id="11" name="组合 10"/>
          <p:cNvGrpSpPr/>
          <p:nvPr/>
        </p:nvGrpSpPr>
        <p:grpSpPr>
          <a:xfrm>
            <a:off x="6982452" y="3251402"/>
            <a:ext cx="2351808" cy="947056"/>
            <a:chOff x="6982452" y="3251402"/>
            <a:chExt cx="2351808" cy="947056"/>
          </a:xfrm>
        </p:grpSpPr>
        <p:pic>
          <p:nvPicPr>
            <p:cNvPr id="12" name="gyc371a.jpg" descr="id:2147492567;FounderCES"/>
            <p:cNvPicPr/>
            <p:nvPr/>
          </p:nvPicPr>
          <p:blipFill>
            <a:blip r:embed="rId5"/>
            <a:stretch>
              <a:fillRect/>
            </a:stretch>
          </p:blipFill>
          <p:spPr>
            <a:xfrm>
              <a:off x="6982452" y="3251402"/>
              <a:ext cx="2351808" cy="905227"/>
            </a:xfrm>
            <a:prstGeom prst="rect">
              <a:avLst/>
            </a:prstGeom>
          </p:spPr>
        </p:pic>
        <p:pic>
          <p:nvPicPr>
            <p:cNvPr id="13" name="图片 12"/>
            <p:cNvPicPr>
              <a:picLocks noChangeAspect="1"/>
            </p:cNvPicPr>
            <p:nvPr/>
          </p:nvPicPr>
          <p:blipFill>
            <a:blip r:embed="rId6"/>
            <a:stretch>
              <a:fillRect/>
            </a:stretch>
          </p:blipFill>
          <p:spPr>
            <a:xfrm>
              <a:off x="7958731" y="3930641"/>
              <a:ext cx="357089" cy="267817"/>
            </a:xfrm>
            <a:prstGeom prst="rect">
              <a:avLst/>
            </a:prstGeom>
          </p:spPr>
        </p:pic>
      </p:grpSp>
      <p:grpSp>
        <p:nvGrpSpPr>
          <p:cNvPr id="14" name="组合 13"/>
          <p:cNvGrpSpPr/>
          <p:nvPr/>
        </p:nvGrpSpPr>
        <p:grpSpPr>
          <a:xfrm>
            <a:off x="9597310" y="3279735"/>
            <a:ext cx="2232249" cy="783659"/>
            <a:chOff x="9597310" y="3279735"/>
            <a:chExt cx="2232249" cy="783659"/>
          </a:xfrm>
        </p:grpSpPr>
        <p:pic>
          <p:nvPicPr>
            <p:cNvPr id="15" name="gyc371b.jpg" descr="id:2147492574;FounderCES"/>
            <p:cNvPicPr/>
            <p:nvPr/>
          </p:nvPicPr>
          <p:blipFill>
            <a:blip r:embed="rId7"/>
            <a:stretch>
              <a:fillRect/>
            </a:stretch>
          </p:blipFill>
          <p:spPr>
            <a:xfrm>
              <a:off x="9597310" y="3279735"/>
              <a:ext cx="2232249" cy="673536"/>
            </a:xfrm>
            <a:prstGeom prst="rect">
              <a:avLst/>
            </a:prstGeom>
          </p:spPr>
        </p:pic>
        <p:pic>
          <p:nvPicPr>
            <p:cNvPr id="16" name="图片 15"/>
            <p:cNvPicPr>
              <a:picLocks noChangeAspect="1"/>
            </p:cNvPicPr>
            <p:nvPr/>
          </p:nvPicPr>
          <p:blipFill>
            <a:blip r:embed="rId6"/>
            <a:stretch>
              <a:fillRect/>
            </a:stretch>
          </p:blipFill>
          <p:spPr>
            <a:xfrm>
              <a:off x="10627706" y="3795577"/>
              <a:ext cx="357089" cy="267817"/>
            </a:xfrm>
            <a:prstGeom prst="rect">
              <a:avLst/>
            </a:prstGeom>
          </p:spPr>
        </p:pic>
      </p:gr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的电阻替换为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，要使</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两端电压达到固定值，滑动变阻器接入的阻值应比前次实验</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68.jpg" descr="id:2147492546;FounderCES"/>
          <p:cNvPicPr/>
          <p:nvPr/>
        </p:nvPicPr>
        <p:blipFill>
          <a:blip r:embed="rId2"/>
          <a:stretch>
            <a:fillRect/>
          </a:stretch>
        </p:blipFill>
        <p:spPr>
          <a:xfrm>
            <a:off x="479279" y="1988840"/>
            <a:ext cx="2123830" cy="2010213"/>
          </a:xfrm>
          <a:prstGeom prst="rect">
            <a:avLst/>
          </a:prstGeom>
        </p:spPr>
      </p:pic>
      <p:pic>
        <p:nvPicPr>
          <p:cNvPr id="4" name="gyc369.jpg" descr="id:2147492553;FounderCES"/>
          <p:cNvPicPr/>
          <p:nvPr/>
        </p:nvPicPr>
        <p:blipFill>
          <a:blip r:embed="rId3"/>
          <a:stretch>
            <a:fillRect/>
          </a:stretch>
        </p:blipFill>
        <p:spPr>
          <a:xfrm>
            <a:off x="2783535" y="2628497"/>
            <a:ext cx="1618369" cy="1270113"/>
          </a:xfrm>
          <a:prstGeom prst="rect">
            <a:avLst/>
          </a:prstGeom>
        </p:spPr>
      </p:pic>
      <p:pic>
        <p:nvPicPr>
          <p:cNvPr id="5" name="gyc370.jpg" descr="id:2147492560;FounderCES"/>
          <p:cNvPicPr/>
          <p:nvPr/>
        </p:nvPicPr>
        <p:blipFill>
          <a:blip r:embed="rId4"/>
          <a:stretch>
            <a:fillRect/>
          </a:stretch>
        </p:blipFill>
        <p:spPr>
          <a:xfrm>
            <a:off x="5158508" y="2196025"/>
            <a:ext cx="1507474" cy="1803028"/>
          </a:xfrm>
          <a:prstGeom prst="rect">
            <a:avLst/>
          </a:prstGeom>
        </p:spPr>
      </p:pic>
      <p:sp>
        <p:nvSpPr>
          <p:cNvPr id="6" name="矩形 5"/>
          <p:cNvSpPr/>
          <p:nvPr/>
        </p:nvSpPr>
        <p:spPr>
          <a:xfrm>
            <a:off x="1127351" y="389861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3256657" y="389193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5665222" y="389193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9" name="矩形 8"/>
          <p:cNvSpPr/>
          <p:nvPr/>
        </p:nvSpPr>
        <p:spPr>
          <a:xfrm>
            <a:off x="8086455" y="3891932"/>
            <a:ext cx="494046" cy="576248"/>
          </a:xfrm>
          <a:prstGeom prst="rect">
            <a:avLst/>
          </a:prstGeom>
        </p:spPr>
        <p:txBody>
          <a:bodyPr wrap="none">
            <a:spAutoFit/>
          </a:bodyPr>
          <a:lstStyle/>
          <a:p>
            <a:pPr algn="just">
              <a:lnSpc>
                <a:spcPct val="150000"/>
              </a:lnSpc>
              <a:spcAft>
                <a:spcPts val="0"/>
              </a:spcAft>
              <a:tabLst>
                <a:tab pos="6210935" algn="l"/>
              </a:tabLst>
            </a:pPr>
            <a:r>
              <a:rPr lang="zh-CN" altLang="en-US" sz="2400" b="0">
                <a:solidFill>
                  <a:srgbClr val="000000"/>
                </a:solidFill>
                <a:ea typeface="楷体" panose="02010609060101010101" pitchFamily="49" charset="-122"/>
                <a:cs typeface="Times New Roman" panose="02020603050405020304" pitchFamily="18" charset="0"/>
              </a:rPr>
              <a:t>丁</a:t>
            </a:r>
            <a:endParaRPr lang="zh-CN" altLang="zh-CN" sz="1200" b="0">
              <a:solidFill>
                <a:srgbClr val="000000"/>
              </a:solidFill>
              <a:cs typeface="Times New Roman" panose="02020603050405020304" pitchFamily="18" charset="0"/>
            </a:endParaRPr>
          </a:p>
        </p:txBody>
      </p:sp>
      <p:sp>
        <p:nvSpPr>
          <p:cNvPr id="10" name="矩形 9"/>
          <p:cNvSpPr/>
          <p:nvPr/>
        </p:nvSpPr>
        <p:spPr>
          <a:xfrm>
            <a:off x="10571210" y="3891932"/>
            <a:ext cx="492443" cy="576248"/>
          </a:xfrm>
          <a:prstGeom prst="rect">
            <a:avLst/>
          </a:prstGeom>
        </p:spPr>
        <p:txBody>
          <a:bodyPr wrap="none">
            <a:spAutoFit/>
          </a:bodyPr>
          <a:lstStyle/>
          <a:p>
            <a:pPr algn="just">
              <a:lnSpc>
                <a:spcPct val="150000"/>
              </a:lnSpc>
              <a:spcAft>
                <a:spcPts val="0"/>
              </a:spcAft>
              <a:tabLst>
                <a:tab pos="6210935" algn="l"/>
              </a:tabLst>
            </a:pPr>
            <a:r>
              <a:rPr lang="zh-CN" altLang="en-US"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戊</a:t>
            </a:r>
            <a:endPar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grpSp>
        <p:nvGrpSpPr>
          <p:cNvPr id="11" name="组合 10"/>
          <p:cNvGrpSpPr/>
          <p:nvPr/>
        </p:nvGrpSpPr>
        <p:grpSpPr>
          <a:xfrm>
            <a:off x="6983149" y="2810939"/>
            <a:ext cx="2351808" cy="947056"/>
            <a:chOff x="6982452" y="3251402"/>
            <a:chExt cx="2351808" cy="947056"/>
          </a:xfrm>
        </p:grpSpPr>
        <p:pic>
          <p:nvPicPr>
            <p:cNvPr id="12" name="gyc371a.jpg" descr="id:2147492567;FounderCES"/>
            <p:cNvPicPr/>
            <p:nvPr/>
          </p:nvPicPr>
          <p:blipFill>
            <a:blip r:embed="rId5"/>
            <a:stretch>
              <a:fillRect/>
            </a:stretch>
          </p:blipFill>
          <p:spPr>
            <a:xfrm>
              <a:off x="6982452" y="3251402"/>
              <a:ext cx="2351808" cy="905227"/>
            </a:xfrm>
            <a:prstGeom prst="rect">
              <a:avLst/>
            </a:prstGeom>
          </p:spPr>
        </p:pic>
        <p:pic>
          <p:nvPicPr>
            <p:cNvPr id="13" name="图片 12"/>
            <p:cNvPicPr>
              <a:picLocks noChangeAspect="1"/>
            </p:cNvPicPr>
            <p:nvPr/>
          </p:nvPicPr>
          <p:blipFill>
            <a:blip r:embed="rId6"/>
            <a:stretch>
              <a:fillRect/>
            </a:stretch>
          </p:blipFill>
          <p:spPr>
            <a:xfrm>
              <a:off x="7958731" y="3930641"/>
              <a:ext cx="357089" cy="267817"/>
            </a:xfrm>
            <a:prstGeom prst="rect">
              <a:avLst/>
            </a:prstGeom>
          </p:spPr>
        </p:pic>
      </p:grpSp>
      <p:grpSp>
        <p:nvGrpSpPr>
          <p:cNvPr id="14" name="组合 13"/>
          <p:cNvGrpSpPr/>
          <p:nvPr/>
        </p:nvGrpSpPr>
        <p:grpSpPr>
          <a:xfrm>
            <a:off x="9598007" y="2839272"/>
            <a:ext cx="2232249" cy="783659"/>
            <a:chOff x="9597310" y="3279735"/>
            <a:chExt cx="2232249" cy="783659"/>
          </a:xfrm>
        </p:grpSpPr>
        <p:pic>
          <p:nvPicPr>
            <p:cNvPr id="15" name="gyc371b.jpg" descr="id:2147492574;FounderCES"/>
            <p:cNvPicPr/>
            <p:nvPr/>
          </p:nvPicPr>
          <p:blipFill>
            <a:blip r:embed="rId7"/>
            <a:stretch>
              <a:fillRect/>
            </a:stretch>
          </p:blipFill>
          <p:spPr>
            <a:xfrm>
              <a:off x="9597310" y="3279735"/>
              <a:ext cx="2232249" cy="673536"/>
            </a:xfrm>
            <a:prstGeom prst="rect">
              <a:avLst/>
            </a:prstGeom>
          </p:spPr>
        </p:pic>
        <p:pic>
          <p:nvPicPr>
            <p:cNvPr id="16" name="图片 15"/>
            <p:cNvPicPr>
              <a:picLocks noChangeAspect="1"/>
            </p:cNvPicPr>
            <p:nvPr/>
          </p:nvPicPr>
          <p:blipFill>
            <a:blip r:embed="rId6"/>
            <a:stretch>
              <a:fillRect/>
            </a:stretch>
          </p:blipFill>
          <p:spPr>
            <a:xfrm>
              <a:off x="10627706" y="3795577"/>
              <a:ext cx="357089" cy="267817"/>
            </a:xfrm>
            <a:prstGeom prst="rect">
              <a:avLst/>
            </a:prstGeom>
          </p:spPr>
        </p:pic>
      </p:grpSp>
      <p:pic>
        <p:nvPicPr>
          <p:cNvPr id="17" name="21点拨B-14.eps" descr="id:2147489902;FounderCES"/>
          <p:cNvPicPr/>
          <p:nvPr/>
        </p:nvPicPr>
        <p:blipFill rotWithShape="1">
          <a:blip r:embed="rId8">
            <a:clrChange>
              <a:clrFrom>
                <a:srgbClr val="000000">
                  <a:alpha val="0"/>
                </a:srgbClr>
              </a:clrFrom>
              <a:clrTo>
                <a:srgbClr val="000000">
                  <a:alpha val="0"/>
                </a:srgbClr>
              </a:clrTo>
            </a:clrChange>
          </a:blip>
          <a:srcRect r="83333" b="93225"/>
          <a:stretch>
            <a:fillRect/>
          </a:stretch>
        </p:blipFill>
        <p:spPr>
          <a:xfrm>
            <a:off x="332377" y="4325228"/>
            <a:ext cx="1137915" cy="543932"/>
          </a:xfrm>
          <a:prstGeom prst="rect">
            <a:avLst/>
          </a:prstGeom>
        </p:spPr>
      </p:pic>
      <p:sp>
        <p:nvSpPr>
          <p:cNvPr id="18" name="内容占位符 1"/>
          <p:cNvSpPr txBox="1"/>
          <p:nvPr/>
        </p:nvSpPr>
        <p:spPr bwMode="auto">
          <a:xfrm>
            <a:off x="360854" y="486916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19125">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本题考查了探究电流与电阻和电压关系的实验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涉及故障分析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电流表读数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数据分析以及相关计算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有一定的难度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根据电流的变化分析电阻的变化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0" name="矩形 19"/>
          <p:cNvSpPr/>
          <p:nvPr/>
        </p:nvSpPr>
        <p:spPr>
          <a:xfrm>
            <a:off x="1727101" y="1375324"/>
            <a:ext cx="494046" cy="461665"/>
          </a:xfrm>
          <a:prstGeom prst="rect">
            <a:avLst/>
          </a:prstGeom>
        </p:spPr>
        <p:txBody>
          <a:bodyPr wrap="none">
            <a:spAutoFit/>
          </a:bodyPr>
          <a:lstStyle/>
          <a:p>
            <a:r>
              <a:rPr lang="zh-CN" altLang="zh-CN" sz="2400">
                <a:cs typeface="Times New Roman" panose="02020603050405020304" pitchFamily="18" charset="0"/>
              </a:rPr>
              <a:t>小</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algn="dist"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根据表中数据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更换</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电阻后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接入电路中的定值电阻变小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根据串联分压可知其两端电压变小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在此实验中需要保证定值电阻两端电压大小不变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因此需将滑动变阻器的电压减小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以此增大定值电阻的电压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即减小滑动变阻器接入电路中的</a:t>
            </a:r>
            <a:endPar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阻值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68.jpg" descr="id:2147492546;FounderCES"/>
          <p:cNvPicPr/>
          <p:nvPr/>
        </p:nvPicPr>
        <p:blipFill>
          <a:blip r:embed="rId2"/>
          <a:stretch>
            <a:fillRect/>
          </a:stretch>
        </p:blipFill>
        <p:spPr>
          <a:xfrm>
            <a:off x="627711" y="4744594"/>
            <a:ext cx="1614411" cy="1528046"/>
          </a:xfrm>
          <a:prstGeom prst="rect">
            <a:avLst/>
          </a:prstGeom>
        </p:spPr>
      </p:pic>
      <p:pic>
        <p:nvPicPr>
          <p:cNvPr id="4" name="gyc369.jpg" descr="id:2147492553;FounderCES"/>
          <p:cNvPicPr/>
          <p:nvPr/>
        </p:nvPicPr>
        <p:blipFill>
          <a:blip r:embed="rId3"/>
          <a:stretch>
            <a:fillRect/>
          </a:stretch>
        </p:blipFill>
        <p:spPr>
          <a:xfrm>
            <a:off x="2729880" y="4860745"/>
            <a:ext cx="1618369" cy="1270113"/>
          </a:xfrm>
          <a:prstGeom prst="rect">
            <a:avLst/>
          </a:prstGeom>
        </p:spPr>
      </p:pic>
      <p:pic>
        <p:nvPicPr>
          <p:cNvPr id="5" name="gyc370.jpg" descr="id:2147492560;FounderCES"/>
          <p:cNvPicPr/>
          <p:nvPr/>
        </p:nvPicPr>
        <p:blipFill>
          <a:blip r:embed="rId4"/>
          <a:stretch>
            <a:fillRect/>
          </a:stretch>
        </p:blipFill>
        <p:spPr>
          <a:xfrm>
            <a:off x="5159102" y="4902084"/>
            <a:ext cx="1145893" cy="1370556"/>
          </a:xfrm>
          <a:prstGeom prst="rect">
            <a:avLst/>
          </a:prstGeom>
        </p:spPr>
      </p:pic>
      <p:sp>
        <p:nvSpPr>
          <p:cNvPr id="6" name="矩形 5"/>
          <p:cNvSpPr/>
          <p:nvPr/>
        </p:nvSpPr>
        <p:spPr>
          <a:xfrm>
            <a:off x="1073696" y="613085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3203002" y="612418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5375126" y="612418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9" name="矩形 8"/>
          <p:cNvSpPr/>
          <p:nvPr/>
        </p:nvSpPr>
        <p:spPr>
          <a:xfrm>
            <a:off x="8032800" y="6124180"/>
            <a:ext cx="494046" cy="576248"/>
          </a:xfrm>
          <a:prstGeom prst="rect">
            <a:avLst/>
          </a:prstGeom>
        </p:spPr>
        <p:txBody>
          <a:bodyPr wrap="none">
            <a:spAutoFit/>
          </a:bodyPr>
          <a:lstStyle/>
          <a:p>
            <a:pPr algn="just">
              <a:lnSpc>
                <a:spcPct val="150000"/>
              </a:lnSpc>
              <a:spcAft>
                <a:spcPts val="0"/>
              </a:spcAft>
              <a:tabLst>
                <a:tab pos="6210935" algn="l"/>
              </a:tabLst>
            </a:pPr>
            <a:r>
              <a:rPr lang="zh-CN" altLang="en-US" sz="2400" b="0">
                <a:solidFill>
                  <a:srgbClr val="000000"/>
                </a:solidFill>
                <a:ea typeface="楷体" panose="02010609060101010101" pitchFamily="49" charset="-122"/>
                <a:cs typeface="Times New Roman" panose="02020603050405020304" pitchFamily="18" charset="0"/>
              </a:rPr>
              <a:t>丁</a:t>
            </a:r>
            <a:endParaRPr lang="zh-CN" altLang="zh-CN" sz="1200" b="0">
              <a:solidFill>
                <a:srgbClr val="000000"/>
              </a:solidFill>
              <a:cs typeface="Times New Roman" panose="02020603050405020304" pitchFamily="18" charset="0"/>
            </a:endParaRPr>
          </a:p>
        </p:txBody>
      </p:sp>
      <p:sp>
        <p:nvSpPr>
          <p:cNvPr id="10" name="矩形 9"/>
          <p:cNvSpPr/>
          <p:nvPr/>
        </p:nvSpPr>
        <p:spPr>
          <a:xfrm>
            <a:off x="10517555" y="6124180"/>
            <a:ext cx="492443" cy="576248"/>
          </a:xfrm>
          <a:prstGeom prst="rect">
            <a:avLst/>
          </a:prstGeom>
        </p:spPr>
        <p:txBody>
          <a:bodyPr wrap="none">
            <a:spAutoFit/>
          </a:bodyPr>
          <a:lstStyle/>
          <a:p>
            <a:pPr algn="just">
              <a:lnSpc>
                <a:spcPct val="150000"/>
              </a:lnSpc>
              <a:spcAft>
                <a:spcPts val="0"/>
              </a:spcAft>
              <a:tabLst>
                <a:tab pos="6210935" algn="l"/>
              </a:tabLst>
            </a:pPr>
            <a:r>
              <a:rPr lang="zh-CN" altLang="en-US"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戊</a:t>
            </a:r>
            <a:endPar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grpSp>
        <p:nvGrpSpPr>
          <p:cNvPr id="11" name="组合 10"/>
          <p:cNvGrpSpPr/>
          <p:nvPr/>
        </p:nvGrpSpPr>
        <p:grpSpPr>
          <a:xfrm>
            <a:off x="6929494" y="5043187"/>
            <a:ext cx="2351808" cy="947056"/>
            <a:chOff x="6982452" y="3251402"/>
            <a:chExt cx="2351808" cy="947056"/>
          </a:xfrm>
        </p:grpSpPr>
        <p:pic>
          <p:nvPicPr>
            <p:cNvPr id="12" name="gyc371a.jpg" descr="id:2147492567;FounderCES"/>
            <p:cNvPicPr/>
            <p:nvPr/>
          </p:nvPicPr>
          <p:blipFill>
            <a:blip r:embed="rId5"/>
            <a:stretch>
              <a:fillRect/>
            </a:stretch>
          </p:blipFill>
          <p:spPr>
            <a:xfrm>
              <a:off x="6982452" y="3251402"/>
              <a:ext cx="2351808" cy="905227"/>
            </a:xfrm>
            <a:prstGeom prst="rect">
              <a:avLst/>
            </a:prstGeom>
          </p:spPr>
        </p:pic>
        <p:pic>
          <p:nvPicPr>
            <p:cNvPr id="13" name="图片 12"/>
            <p:cNvPicPr>
              <a:picLocks noChangeAspect="1"/>
            </p:cNvPicPr>
            <p:nvPr/>
          </p:nvPicPr>
          <p:blipFill>
            <a:blip r:embed="rId6"/>
            <a:stretch>
              <a:fillRect/>
            </a:stretch>
          </p:blipFill>
          <p:spPr>
            <a:xfrm>
              <a:off x="7958731" y="3930641"/>
              <a:ext cx="357089" cy="267817"/>
            </a:xfrm>
            <a:prstGeom prst="rect">
              <a:avLst/>
            </a:prstGeom>
          </p:spPr>
        </p:pic>
      </p:grpSp>
      <p:grpSp>
        <p:nvGrpSpPr>
          <p:cNvPr id="14" name="组合 13"/>
          <p:cNvGrpSpPr/>
          <p:nvPr/>
        </p:nvGrpSpPr>
        <p:grpSpPr>
          <a:xfrm>
            <a:off x="9544352" y="5071520"/>
            <a:ext cx="2232249" cy="783659"/>
            <a:chOff x="9597310" y="3279735"/>
            <a:chExt cx="2232249" cy="783659"/>
          </a:xfrm>
        </p:grpSpPr>
        <p:pic>
          <p:nvPicPr>
            <p:cNvPr id="15" name="gyc371b.jpg" descr="id:2147492574;FounderCES"/>
            <p:cNvPicPr/>
            <p:nvPr/>
          </p:nvPicPr>
          <p:blipFill>
            <a:blip r:embed="rId7"/>
            <a:stretch>
              <a:fillRect/>
            </a:stretch>
          </p:blipFill>
          <p:spPr>
            <a:xfrm>
              <a:off x="9597310" y="3279735"/>
              <a:ext cx="2232249" cy="673536"/>
            </a:xfrm>
            <a:prstGeom prst="rect">
              <a:avLst/>
            </a:prstGeom>
          </p:spPr>
        </p:pic>
        <p:pic>
          <p:nvPicPr>
            <p:cNvPr id="16" name="图片 15"/>
            <p:cNvPicPr>
              <a:picLocks noChangeAspect="1"/>
            </p:cNvPicPr>
            <p:nvPr/>
          </p:nvPicPr>
          <p:blipFill>
            <a:blip r:embed="rId6"/>
            <a:stretch>
              <a:fillRect/>
            </a:stretch>
          </p:blipFill>
          <p:spPr>
            <a:xfrm>
              <a:off x="10627706" y="3795577"/>
              <a:ext cx="357089" cy="267817"/>
            </a:xfrm>
            <a:prstGeom prst="rect">
              <a:avLst/>
            </a:prstGeom>
          </p:spPr>
        </p:pic>
      </p:grpSp>
      <p:graphicFrame>
        <p:nvGraphicFramePr>
          <p:cNvPr id="17" name="表格 16"/>
          <p:cNvGraphicFramePr>
            <a:graphicFrameLocks noGrp="1"/>
          </p:cNvGraphicFramePr>
          <p:nvPr/>
        </p:nvGraphicFramePr>
        <p:xfrm>
          <a:off x="478582" y="2996952"/>
          <a:ext cx="11233248" cy="1445071"/>
        </p:xfrm>
        <a:graphic>
          <a:graphicData uri="http://schemas.openxmlformats.org/drawingml/2006/table">
            <a:tbl>
              <a:tblPr firstRow="1" firstCol="1" bandRow="1"/>
              <a:tblGrid>
                <a:gridCol w="3556446">
                  <a:extLst>
                    <a:ext uri="{9D8B030D-6E8A-4147-A177-3AD203B41FA5}">
                      <a16:colId xmlns:a16="http://schemas.microsoft.com/office/drawing/2014/main" val="20000"/>
                    </a:ext>
                  </a:extLst>
                </a:gridCol>
                <a:gridCol w="2516248">
                  <a:extLst>
                    <a:ext uri="{9D8B030D-6E8A-4147-A177-3AD203B41FA5}">
                      <a16:colId xmlns:a16="http://schemas.microsoft.com/office/drawing/2014/main" val="20001"/>
                    </a:ext>
                  </a:extLst>
                </a:gridCol>
                <a:gridCol w="2558934">
                  <a:extLst>
                    <a:ext uri="{9D8B030D-6E8A-4147-A177-3AD203B41FA5}">
                      <a16:colId xmlns:a16="http://schemas.microsoft.com/office/drawing/2014/main" val="20002"/>
                    </a:ext>
                  </a:extLst>
                </a:gridCol>
                <a:gridCol w="2601620">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6210935" algn="l"/>
                        </a:tabLst>
                      </a:pP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0.4</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替换为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再次进行实验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三次实验数据如表所示，交流时小欣发现第</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次实验数据有误，这是由于接入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后忘记调节滑动变阻器，滑片仍在第</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次实验的位置，此时滑动变阻器接入的阻值是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2" y="2456657"/>
          <a:ext cx="11233248" cy="1445071"/>
        </p:xfrm>
        <a:graphic>
          <a:graphicData uri="http://schemas.openxmlformats.org/drawingml/2006/table">
            <a:tbl>
              <a:tblPr firstRow="1" firstCol="1" bandRow="1"/>
              <a:tblGrid>
                <a:gridCol w="3556446">
                  <a:extLst>
                    <a:ext uri="{9D8B030D-6E8A-4147-A177-3AD203B41FA5}">
                      <a16:colId xmlns:a16="http://schemas.microsoft.com/office/drawing/2014/main" val="20000"/>
                    </a:ext>
                  </a:extLst>
                </a:gridCol>
                <a:gridCol w="2516248">
                  <a:extLst>
                    <a:ext uri="{9D8B030D-6E8A-4147-A177-3AD203B41FA5}">
                      <a16:colId xmlns:a16="http://schemas.microsoft.com/office/drawing/2014/main" val="20001"/>
                    </a:ext>
                  </a:extLst>
                </a:gridCol>
                <a:gridCol w="2558934">
                  <a:extLst>
                    <a:ext uri="{9D8B030D-6E8A-4147-A177-3AD203B41FA5}">
                      <a16:colId xmlns:a16="http://schemas.microsoft.com/office/drawing/2014/main" val="20002"/>
                    </a:ext>
                  </a:extLst>
                </a:gridCol>
                <a:gridCol w="2601620">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4" name="gyc368.jpg" descr="id:2147492546;FounderCES"/>
          <p:cNvPicPr/>
          <p:nvPr/>
        </p:nvPicPr>
        <p:blipFill>
          <a:blip r:embed="rId2"/>
          <a:stretch>
            <a:fillRect/>
          </a:stretch>
        </p:blipFill>
        <p:spPr>
          <a:xfrm>
            <a:off x="730757" y="4283462"/>
            <a:ext cx="1998653" cy="1891733"/>
          </a:xfrm>
          <a:prstGeom prst="rect">
            <a:avLst/>
          </a:prstGeom>
        </p:spPr>
      </p:pic>
      <p:pic>
        <p:nvPicPr>
          <p:cNvPr id="5" name="gyc369.jpg" descr="id:2147492553;FounderCES"/>
          <p:cNvPicPr/>
          <p:nvPr/>
        </p:nvPicPr>
        <p:blipFill>
          <a:blip r:embed="rId3"/>
          <a:stretch>
            <a:fillRect/>
          </a:stretch>
        </p:blipFill>
        <p:spPr>
          <a:xfrm>
            <a:off x="2912872" y="4644721"/>
            <a:ext cx="1761909" cy="1382765"/>
          </a:xfrm>
          <a:prstGeom prst="rect">
            <a:avLst/>
          </a:prstGeom>
        </p:spPr>
      </p:pic>
      <p:pic>
        <p:nvPicPr>
          <p:cNvPr id="6" name="gyc370.jpg" descr="id:2147492560;FounderCES"/>
          <p:cNvPicPr/>
          <p:nvPr/>
        </p:nvPicPr>
        <p:blipFill>
          <a:blip r:embed="rId4"/>
          <a:stretch>
            <a:fillRect/>
          </a:stretch>
        </p:blipFill>
        <p:spPr>
          <a:xfrm>
            <a:off x="5287845" y="4212249"/>
            <a:ext cx="1641178" cy="1962946"/>
          </a:xfrm>
          <a:prstGeom prst="rect">
            <a:avLst/>
          </a:prstGeom>
        </p:spPr>
      </p:pic>
      <p:sp>
        <p:nvSpPr>
          <p:cNvPr id="7" name="矩形 6"/>
          <p:cNvSpPr/>
          <p:nvPr/>
        </p:nvSpPr>
        <p:spPr>
          <a:xfrm>
            <a:off x="1270670" y="5946433"/>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8" name="矩形 7"/>
          <p:cNvSpPr/>
          <p:nvPr/>
        </p:nvSpPr>
        <p:spPr>
          <a:xfrm>
            <a:off x="3399976" y="593975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9" name="矩形 8"/>
          <p:cNvSpPr/>
          <p:nvPr/>
        </p:nvSpPr>
        <p:spPr>
          <a:xfrm>
            <a:off x="5808541" y="593975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0" name="矩形 9"/>
          <p:cNvSpPr/>
          <p:nvPr/>
        </p:nvSpPr>
        <p:spPr>
          <a:xfrm>
            <a:off x="8229774" y="5939755"/>
            <a:ext cx="494046" cy="576248"/>
          </a:xfrm>
          <a:prstGeom prst="rect">
            <a:avLst/>
          </a:prstGeom>
        </p:spPr>
        <p:txBody>
          <a:bodyPr wrap="none">
            <a:spAutoFit/>
          </a:bodyPr>
          <a:lstStyle/>
          <a:p>
            <a:pPr algn="just">
              <a:lnSpc>
                <a:spcPct val="150000"/>
              </a:lnSpc>
              <a:spcAft>
                <a:spcPts val="0"/>
              </a:spcAft>
              <a:tabLst>
                <a:tab pos="6210935" algn="l"/>
              </a:tabLst>
            </a:pPr>
            <a:r>
              <a:rPr lang="zh-CN" altLang="en-US" sz="2400" b="0">
                <a:solidFill>
                  <a:srgbClr val="000000"/>
                </a:solidFill>
                <a:ea typeface="楷体" panose="02010609060101010101" pitchFamily="49" charset="-122"/>
                <a:cs typeface="Times New Roman" panose="02020603050405020304" pitchFamily="18" charset="0"/>
              </a:rPr>
              <a:t>丁</a:t>
            </a:r>
            <a:endParaRPr lang="zh-CN" altLang="zh-CN" sz="1200" b="0">
              <a:solidFill>
                <a:srgbClr val="000000"/>
              </a:solidFill>
              <a:cs typeface="Times New Roman" panose="02020603050405020304" pitchFamily="18" charset="0"/>
            </a:endParaRPr>
          </a:p>
        </p:txBody>
      </p:sp>
      <p:sp>
        <p:nvSpPr>
          <p:cNvPr id="11" name="矩形 10"/>
          <p:cNvSpPr/>
          <p:nvPr/>
        </p:nvSpPr>
        <p:spPr>
          <a:xfrm>
            <a:off x="10714529" y="5939755"/>
            <a:ext cx="492443" cy="576248"/>
          </a:xfrm>
          <a:prstGeom prst="rect">
            <a:avLst/>
          </a:prstGeom>
        </p:spPr>
        <p:txBody>
          <a:bodyPr wrap="none">
            <a:spAutoFit/>
          </a:bodyPr>
          <a:lstStyle/>
          <a:p>
            <a:pPr algn="just">
              <a:lnSpc>
                <a:spcPct val="150000"/>
              </a:lnSpc>
              <a:spcAft>
                <a:spcPts val="0"/>
              </a:spcAft>
              <a:tabLst>
                <a:tab pos="6210935" algn="l"/>
              </a:tabLst>
            </a:pPr>
            <a:r>
              <a:rPr lang="zh-CN" altLang="en-US"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戊</a:t>
            </a:r>
            <a:endPar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grpSp>
        <p:nvGrpSpPr>
          <p:cNvPr id="12" name="组合 11"/>
          <p:cNvGrpSpPr/>
          <p:nvPr/>
        </p:nvGrpSpPr>
        <p:grpSpPr>
          <a:xfrm>
            <a:off x="7112485" y="4827163"/>
            <a:ext cx="2560399" cy="1031054"/>
            <a:chOff x="6982452" y="3251402"/>
            <a:chExt cx="2351808" cy="947056"/>
          </a:xfrm>
        </p:grpSpPr>
        <p:pic>
          <p:nvPicPr>
            <p:cNvPr id="13" name="gyc371a.jpg" descr="id:2147492567;FounderCES"/>
            <p:cNvPicPr/>
            <p:nvPr/>
          </p:nvPicPr>
          <p:blipFill>
            <a:blip r:embed="rId5"/>
            <a:stretch>
              <a:fillRect/>
            </a:stretch>
          </p:blipFill>
          <p:spPr>
            <a:xfrm>
              <a:off x="6982452" y="3251402"/>
              <a:ext cx="2351808" cy="905227"/>
            </a:xfrm>
            <a:prstGeom prst="rect">
              <a:avLst/>
            </a:prstGeom>
          </p:spPr>
        </p:pic>
        <p:pic>
          <p:nvPicPr>
            <p:cNvPr id="14" name="图片 13"/>
            <p:cNvPicPr>
              <a:picLocks noChangeAspect="1"/>
            </p:cNvPicPr>
            <p:nvPr/>
          </p:nvPicPr>
          <p:blipFill>
            <a:blip r:embed="rId6"/>
            <a:stretch>
              <a:fillRect/>
            </a:stretch>
          </p:blipFill>
          <p:spPr>
            <a:xfrm>
              <a:off x="7958731" y="3930641"/>
              <a:ext cx="357089" cy="267817"/>
            </a:xfrm>
            <a:prstGeom prst="rect">
              <a:avLst/>
            </a:prstGeom>
          </p:spPr>
        </p:pic>
      </p:grpSp>
      <p:grpSp>
        <p:nvGrpSpPr>
          <p:cNvPr id="15" name="组合 14"/>
          <p:cNvGrpSpPr/>
          <p:nvPr/>
        </p:nvGrpSpPr>
        <p:grpSpPr>
          <a:xfrm>
            <a:off x="9727344" y="4855496"/>
            <a:ext cx="2430237" cy="853165"/>
            <a:chOff x="9597310" y="3279735"/>
            <a:chExt cx="2232249" cy="783659"/>
          </a:xfrm>
        </p:grpSpPr>
        <p:pic>
          <p:nvPicPr>
            <p:cNvPr id="16" name="gyc371b.jpg" descr="id:2147492574;FounderCES"/>
            <p:cNvPicPr/>
            <p:nvPr/>
          </p:nvPicPr>
          <p:blipFill>
            <a:blip r:embed="rId7"/>
            <a:stretch>
              <a:fillRect/>
            </a:stretch>
          </p:blipFill>
          <p:spPr>
            <a:xfrm>
              <a:off x="9597310" y="3279735"/>
              <a:ext cx="2232249" cy="673536"/>
            </a:xfrm>
            <a:prstGeom prst="rect">
              <a:avLst/>
            </a:prstGeom>
          </p:spPr>
        </p:pic>
        <p:pic>
          <p:nvPicPr>
            <p:cNvPr id="17" name="图片 16"/>
            <p:cNvPicPr>
              <a:picLocks noChangeAspect="1"/>
            </p:cNvPicPr>
            <p:nvPr/>
          </p:nvPicPr>
          <p:blipFill>
            <a:blip r:embed="rId6"/>
            <a:stretch>
              <a:fillRect/>
            </a:stretch>
          </p:blipFill>
          <p:spPr>
            <a:xfrm>
              <a:off x="10627706" y="3795577"/>
              <a:ext cx="357089" cy="267817"/>
            </a:xfrm>
            <a:prstGeom prst="rect">
              <a:avLst/>
            </a:prstGeom>
          </p:spPr>
        </p:pic>
      </p:grpSp>
      <p:sp>
        <p:nvSpPr>
          <p:cNvPr id="19" name="矩形 18"/>
          <p:cNvSpPr/>
          <p:nvPr/>
        </p:nvSpPr>
        <p:spPr>
          <a:xfrm>
            <a:off x="4501505" y="1818052"/>
            <a:ext cx="492443" cy="579967"/>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10</a:t>
            </a:r>
            <a:endParaRPr lang="zh-CN" altLang="zh-CN" sz="12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235354"/>
                <a:ext cx="11485848" cy="4209870"/>
              </a:xfrm>
            </p:spPr>
            <p:txBody>
              <a:bodyPr/>
              <a:lstStyle/>
              <a:p>
                <a:pPr hangingPunct="0">
                  <a:spcAft>
                    <a:spcPts val="0"/>
                  </a:spcAft>
                  <a:tabLst>
                    <a:tab pos="6210935" algn="l"/>
                  </a:tabLst>
                </a:pP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由题知，</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为同种电表（</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电流表或电压表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；由图知，闭</a:t>
                </a:r>
                <a:endPar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都为电流表，则会造成电源短路，所以</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都为</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电压表，此时两个电阻串联，</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测电源电压，</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表测</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a:t>
                </a:r>
                <a:endPar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由题意可知</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示数分别为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V</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即电源电压</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根据串联电路的电压特点可知，</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，根据串联分压的规律可得</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sty m:val="p"/>
                          </m:rPr>
                          <a:rPr lang="en-US" altLang="zh-CN" b="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sty m:val="p"/>
                          </m:rPr>
                          <a:rPr lang="en-US" altLang="zh-CN" b="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换为另一种电表，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235354"/>
                <a:ext cx="11485848" cy="4209870"/>
              </a:xfrm>
              <a:blipFill rotWithShape="1">
                <a:blip r:embed="rId2"/>
                <a:stretch>
                  <a:fillRect l="-2" t="-7" r="1" b="-1416"/>
                </a:stretch>
              </a:blipFill>
            </p:spPr>
            <p:txBody>
              <a:bodyPr/>
              <a:lstStyle/>
              <a:p>
                <a:r>
                  <a:rPr lang="zh-CN" altLang="en-US">
                    <a:noFill/>
                  </a:rPr>
                  <a:t> </a:t>
                </a:r>
              </a:p>
            </p:txBody>
          </p:sp>
        </mc:Fallback>
      </mc:AlternateContent>
      <p:pic>
        <p:nvPicPr>
          <p:cNvPr id="4" name="gyc353.jpg" descr="id:2147492047;FounderCES"/>
          <p:cNvPicPr/>
          <p:nvPr/>
        </p:nvPicPr>
        <p:blipFill>
          <a:blip r:embed="rId3"/>
          <a:stretch>
            <a:fillRect/>
          </a:stretch>
        </p:blipFill>
        <p:spPr>
          <a:xfrm>
            <a:off x="9509751" y="1203983"/>
            <a:ext cx="2259023" cy="2297025"/>
          </a:xfrm>
          <a:prstGeom prst="rect">
            <a:avLst/>
          </a:prstGeom>
        </p:spPr>
      </p:pic>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60854" y="1142049"/>
            <a:ext cx="11485848" cy="1684244"/>
          </a:xfrm>
        </p:spPr>
        <p:txBody>
          <a:bodyPr/>
          <a:lstStyle/>
          <a:p>
            <a:pPr indent="619125"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本题考查了探究电流与电阻和电压关系的实验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涉及故障分析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电流表读数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数据分析以及相关计算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有一定的难度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根据表中第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次实验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计算保持不变的电压值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电阻的阻值以及串联电路的电压规律分析解答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1点拨B-14.eps" descr="id:2147489902;FounderCES"/>
          <p:cNvPicPr/>
          <p:nvPr/>
        </p:nvPicPr>
        <p:blipFill rotWithShape="1">
          <a:blip r:embed="rId2">
            <a:clrChange>
              <a:clrFrom>
                <a:srgbClr val="000000">
                  <a:alpha val="0"/>
                </a:srgbClr>
              </a:clrFrom>
              <a:clrTo>
                <a:srgbClr val="000000">
                  <a:alpha val="0"/>
                </a:srgbClr>
              </a:clrTo>
            </a:clrChange>
          </a:blip>
          <a:srcRect r="83333" b="93225"/>
          <a:stretch>
            <a:fillRect/>
          </a:stretch>
        </p:blipFill>
        <p:spPr>
          <a:xfrm>
            <a:off x="332377" y="711746"/>
            <a:ext cx="1137915" cy="543932"/>
          </a:xfrm>
          <a:prstGeom prst="rect">
            <a:avLst/>
          </a:prstGeom>
        </p:spPr>
      </p:pic>
      <p:graphicFrame>
        <p:nvGraphicFramePr>
          <p:cNvPr id="4" name="表格 3"/>
          <p:cNvGraphicFramePr>
            <a:graphicFrameLocks noGrp="1"/>
          </p:cNvGraphicFramePr>
          <p:nvPr/>
        </p:nvGraphicFramePr>
        <p:xfrm>
          <a:off x="478582" y="2836849"/>
          <a:ext cx="11233248" cy="1445071"/>
        </p:xfrm>
        <a:graphic>
          <a:graphicData uri="http://schemas.openxmlformats.org/drawingml/2006/table">
            <a:tbl>
              <a:tblPr firstRow="1" firstCol="1" bandRow="1"/>
              <a:tblGrid>
                <a:gridCol w="3556446">
                  <a:extLst>
                    <a:ext uri="{9D8B030D-6E8A-4147-A177-3AD203B41FA5}">
                      <a16:colId xmlns:a16="http://schemas.microsoft.com/office/drawing/2014/main" val="20000"/>
                    </a:ext>
                  </a:extLst>
                </a:gridCol>
                <a:gridCol w="2516248">
                  <a:extLst>
                    <a:ext uri="{9D8B030D-6E8A-4147-A177-3AD203B41FA5}">
                      <a16:colId xmlns:a16="http://schemas.microsoft.com/office/drawing/2014/main" val="20001"/>
                    </a:ext>
                  </a:extLst>
                </a:gridCol>
                <a:gridCol w="2558934">
                  <a:extLst>
                    <a:ext uri="{9D8B030D-6E8A-4147-A177-3AD203B41FA5}">
                      <a16:colId xmlns:a16="http://schemas.microsoft.com/office/drawing/2014/main" val="20002"/>
                    </a:ext>
                  </a:extLst>
                </a:gridCol>
                <a:gridCol w="2601620">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0.4</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7" name="gyc368.jpg" descr="id:2147492546;FounderCES"/>
          <p:cNvPicPr/>
          <p:nvPr/>
        </p:nvPicPr>
        <p:blipFill>
          <a:blip r:embed="rId3"/>
          <a:stretch>
            <a:fillRect/>
          </a:stretch>
        </p:blipFill>
        <p:spPr>
          <a:xfrm>
            <a:off x="722443" y="4631287"/>
            <a:ext cx="1740235" cy="1647139"/>
          </a:xfrm>
          <a:prstGeom prst="rect">
            <a:avLst/>
          </a:prstGeom>
        </p:spPr>
      </p:pic>
      <p:pic>
        <p:nvPicPr>
          <p:cNvPr id="8" name="gyc369.jpg" descr="id:2147492553;FounderCES"/>
          <p:cNvPicPr/>
          <p:nvPr/>
        </p:nvPicPr>
        <p:blipFill>
          <a:blip r:embed="rId4"/>
          <a:stretch>
            <a:fillRect/>
          </a:stretch>
        </p:blipFill>
        <p:spPr>
          <a:xfrm>
            <a:off x="2912872" y="5024914"/>
            <a:ext cx="1536523" cy="1205880"/>
          </a:xfrm>
          <a:prstGeom prst="rect">
            <a:avLst/>
          </a:prstGeom>
        </p:spPr>
      </p:pic>
      <p:pic>
        <p:nvPicPr>
          <p:cNvPr id="9" name="gyc370.jpg" descr="id:2147492560;FounderCES"/>
          <p:cNvPicPr/>
          <p:nvPr/>
        </p:nvPicPr>
        <p:blipFill>
          <a:blip r:embed="rId5"/>
          <a:stretch>
            <a:fillRect/>
          </a:stretch>
        </p:blipFill>
        <p:spPr>
          <a:xfrm>
            <a:off x="5287845" y="4592441"/>
            <a:ext cx="1431236" cy="1711843"/>
          </a:xfrm>
          <a:prstGeom prst="rect">
            <a:avLst/>
          </a:prstGeom>
        </p:spPr>
      </p:pic>
      <p:sp>
        <p:nvSpPr>
          <p:cNvPr id="10" name="矩形 9"/>
          <p:cNvSpPr/>
          <p:nvPr/>
        </p:nvSpPr>
        <p:spPr>
          <a:xfrm>
            <a:off x="1270670" y="609311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1" name="矩形 10"/>
          <p:cNvSpPr/>
          <p:nvPr/>
        </p:nvSpPr>
        <p:spPr>
          <a:xfrm>
            <a:off x="3399976" y="608643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2" name="矩形 11"/>
          <p:cNvSpPr/>
          <p:nvPr/>
        </p:nvSpPr>
        <p:spPr>
          <a:xfrm>
            <a:off x="5808541" y="608643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3" name="矩形 12"/>
          <p:cNvSpPr/>
          <p:nvPr/>
        </p:nvSpPr>
        <p:spPr>
          <a:xfrm>
            <a:off x="8220876" y="5852242"/>
            <a:ext cx="494046" cy="576248"/>
          </a:xfrm>
          <a:prstGeom prst="rect">
            <a:avLst/>
          </a:prstGeom>
        </p:spPr>
        <p:txBody>
          <a:bodyPr wrap="none">
            <a:spAutoFit/>
          </a:bodyPr>
          <a:lstStyle/>
          <a:p>
            <a:pPr algn="just">
              <a:lnSpc>
                <a:spcPct val="150000"/>
              </a:lnSpc>
              <a:spcAft>
                <a:spcPts val="0"/>
              </a:spcAft>
              <a:tabLst>
                <a:tab pos="6210935" algn="l"/>
              </a:tabLst>
            </a:pPr>
            <a:r>
              <a:rPr lang="zh-CN" altLang="en-US" sz="2400" b="0">
                <a:solidFill>
                  <a:srgbClr val="000000"/>
                </a:solidFill>
                <a:ea typeface="楷体" panose="02010609060101010101" pitchFamily="49" charset="-122"/>
                <a:cs typeface="Times New Roman" panose="02020603050405020304" pitchFamily="18" charset="0"/>
              </a:rPr>
              <a:t>丁</a:t>
            </a:r>
            <a:endParaRPr lang="zh-CN" altLang="zh-CN" sz="1200" b="0">
              <a:solidFill>
                <a:srgbClr val="000000"/>
              </a:solidFill>
              <a:cs typeface="Times New Roman" panose="02020603050405020304" pitchFamily="18" charset="0"/>
            </a:endParaRPr>
          </a:p>
        </p:txBody>
      </p:sp>
      <p:sp>
        <p:nvSpPr>
          <p:cNvPr id="14" name="矩形 13"/>
          <p:cNvSpPr/>
          <p:nvPr/>
        </p:nvSpPr>
        <p:spPr>
          <a:xfrm>
            <a:off x="10705631" y="5852242"/>
            <a:ext cx="492443" cy="576248"/>
          </a:xfrm>
          <a:prstGeom prst="rect">
            <a:avLst/>
          </a:prstGeom>
        </p:spPr>
        <p:txBody>
          <a:bodyPr wrap="none">
            <a:spAutoFit/>
          </a:bodyPr>
          <a:lstStyle/>
          <a:p>
            <a:pPr algn="just">
              <a:lnSpc>
                <a:spcPct val="150000"/>
              </a:lnSpc>
              <a:spcAft>
                <a:spcPts val="0"/>
              </a:spcAft>
              <a:tabLst>
                <a:tab pos="6210935" algn="l"/>
              </a:tabLst>
            </a:pPr>
            <a:r>
              <a:rPr lang="zh-CN" altLang="en-US" sz="2400" b="0">
                <a:solidFill>
                  <a:srgbClr val="000000"/>
                </a:solidFill>
                <a:latin typeface="楷体" panose="02010609060101010101" pitchFamily="49" charset="-122"/>
                <a:ea typeface="楷体" panose="02010609060101010101" pitchFamily="49" charset="-122"/>
                <a:cs typeface="Times New Roman" panose="02020603050405020304" pitchFamily="18" charset="0"/>
              </a:rPr>
              <a:t>戊</a:t>
            </a:r>
            <a:endParaRPr lang="zh-CN" altLang="zh-CN" sz="24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grpSp>
        <p:nvGrpSpPr>
          <p:cNvPr id="15" name="组合 14"/>
          <p:cNvGrpSpPr/>
          <p:nvPr/>
        </p:nvGrpSpPr>
        <p:grpSpPr>
          <a:xfrm>
            <a:off x="7112486" y="5207355"/>
            <a:ext cx="2232870" cy="899160"/>
            <a:chOff x="6982452" y="3251402"/>
            <a:chExt cx="2351808" cy="947056"/>
          </a:xfrm>
        </p:grpSpPr>
        <p:pic>
          <p:nvPicPr>
            <p:cNvPr id="16" name="gyc371a.jpg" descr="id:2147492567;FounderCES"/>
            <p:cNvPicPr/>
            <p:nvPr/>
          </p:nvPicPr>
          <p:blipFill>
            <a:blip r:embed="rId6"/>
            <a:stretch>
              <a:fillRect/>
            </a:stretch>
          </p:blipFill>
          <p:spPr>
            <a:xfrm>
              <a:off x="6982452" y="3251402"/>
              <a:ext cx="2351808" cy="905227"/>
            </a:xfrm>
            <a:prstGeom prst="rect">
              <a:avLst/>
            </a:prstGeom>
          </p:spPr>
        </p:pic>
        <p:pic>
          <p:nvPicPr>
            <p:cNvPr id="17" name="图片 16"/>
            <p:cNvPicPr>
              <a:picLocks noChangeAspect="1"/>
            </p:cNvPicPr>
            <p:nvPr/>
          </p:nvPicPr>
          <p:blipFill>
            <a:blip r:embed="rId7"/>
            <a:stretch>
              <a:fillRect/>
            </a:stretch>
          </p:blipFill>
          <p:spPr>
            <a:xfrm>
              <a:off x="7958731" y="3930641"/>
              <a:ext cx="357089" cy="267817"/>
            </a:xfrm>
            <a:prstGeom prst="rect">
              <a:avLst/>
            </a:prstGeom>
          </p:spPr>
        </p:pic>
      </p:grpSp>
      <p:grpSp>
        <p:nvGrpSpPr>
          <p:cNvPr id="18" name="组合 17"/>
          <p:cNvGrpSpPr/>
          <p:nvPr/>
        </p:nvGrpSpPr>
        <p:grpSpPr>
          <a:xfrm>
            <a:off x="9727345" y="5235688"/>
            <a:ext cx="2119358" cy="744027"/>
            <a:chOff x="9597310" y="3279735"/>
            <a:chExt cx="2232249" cy="783659"/>
          </a:xfrm>
        </p:grpSpPr>
        <p:pic>
          <p:nvPicPr>
            <p:cNvPr id="19" name="gyc371b.jpg" descr="id:2147492574;FounderCES"/>
            <p:cNvPicPr/>
            <p:nvPr/>
          </p:nvPicPr>
          <p:blipFill>
            <a:blip r:embed="rId8"/>
            <a:stretch>
              <a:fillRect/>
            </a:stretch>
          </p:blipFill>
          <p:spPr>
            <a:xfrm>
              <a:off x="9597310" y="3279735"/>
              <a:ext cx="2232249" cy="673536"/>
            </a:xfrm>
            <a:prstGeom prst="rect">
              <a:avLst/>
            </a:prstGeom>
          </p:spPr>
        </p:pic>
        <p:pic>
          <p:nvPicPr>
            <p:cNvPr id="20" name="图片 19"/>
            <p:cNvPicPr>
              <a:picLocks noChangeAspect="1"/>
            </p:cNvPicPr>
            <p:nvPr/>
          </p:nvPicPr>
          <p:blipFill>
            <a:blip r:embed="rId7"/>
            <a:stretch>
              <a:fillRect/>
            </a:stretch>
          </p:blipFill>
          <p:spPr>
            <a:xfrm>
              <a:off x="10627706" y="3795577"/>
              <a:ext cx="357089" cy="267817"/>
            </a:xfrm>
            <a:prstGeom prst="rect">
              <a:avLst/>
            </a:prstGeom>
          </p:spPr>
        </p:pic>
      </p:gr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2343462"/>
          </a:xfrm>
        </p:spPr>
        <p:txBody>
          <a:bodyPr/>
          <a:lstStyle/>
          <a:p>
            <a:pPr hangingPunct="0">
              <a:lnSpc>
                <a:spcPct val="130000"/>
              </a:lnSpc>
              <a:spcAft>
                <a:spcPts val="0"/>
              </a:spcAft>
              <a:tabLst>
                <a:tab pos="6210935" algn="l"/>
              </a:tabLst>
            </a:pPr>
            <a:r>
              <a:rPr lang="zh-CN" altLang="zh-CN" sz="2300" dirty="0">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将电阻</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替换为</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再次进行实验时</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电源电压不变</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滑动变阻器接入电路的阻值不变</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由串联电路电压规律和表格数据可知</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第</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次的电源电压可表示为</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300"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300"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3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3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300" dirty="0">
                <a:solidFill>
                  <a:srgbClr val="000000"/>
                </a:solidFill>
                <a:latin typeface="+mj-lt"/>
                <a:ea typeface="宋体" panose="02010600030101010101" pitchFamily="2" charset="-122"/>
                <a:cs typeface="Times New Roman" panose="02020603050405020304" pitchFamily="18" charset="0"/>
              </a:rPr>
              <a:t>.3</a:t>
            </a:r>
            <a:r>
              <a:rPr lang="en-US"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300" dirty="0">
                <a:solidFill>
                  <a:srgbClr val="000000"/>
                </a:solidFill>
                <a:latin typeface="+mj-lt"/>
                <a:ea typeface="宋体" panose="02010600030101010101" pitchFamily="2" charset="-122"/>
                <a:cs typeface="Times New Roman" panose="02020603050405020304" pitchFamily="18" charset="0"/>
              </a:rPr>
              <a:t>.3</a:t>
            </a:r>
            <a:r>
              <a:rPr lang="en-US"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第</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次的电源电压可表示为</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300"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300"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3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3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300" dirty="0">
                <a:solidFill>
                  <a:srgbClr val="000000"/>
                </a:solidFill>
                <a:latin typeface="+mj-lt"/>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mj-lt"/>
                <a:ea typeface="宋体" panose="02010600030101010101" pitchFamily="2" charset="-122"/>
                <a:cs typeface="Times New Roman" panose="02020603050405020304" pitchFamily="18" charset="0"/>
              </a:rPr>
              <a:t>0.</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式可得</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电源电压</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滑动变阻器接入电路的阻值</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87154" y="3075796"/>
          <a:ext cx="11233248" cy="1384808"/>
        </p:xfrm>
        <a:graphic>
          <a:graphicData uri="http://schemas.openxmlformats.org/drawingml/2006/table">
            <a:tbl>
              <a:tblPr firstRow="1" firstCol="1" bandRow="1"/>
              <a:tblGrid>
                <a:gridCol w="3375804">
                  <a:extLst>
                    <a:ext uri="{9D8B030D-6E8A-4147-A177-3AD203B41FA5}">
                      <a16:colId xmlns:a16="http://schemas.microsoft.com/office/drawing/2014/main" val="20000"/>
                    </a:ext>
                  </a:extLst>
                </a:gridCol>
                <a:gridCol w="2696890">
                  <a:extLst>
                    <a:ext uri="{9D8B030D-6E8A-4147-A177-3AD203B41FA5}">
                      <a16:colId xmlns:a16="http://schemas.microsoft.com/office/drawing/2014/main" val="20001"/>
                    </a:ext>
                  </a:extLst>
                </a:gridCol>
                <a:gridCol w="2558934">
                  <a:extLst>
                    <a:ext uri="{9D8B030D-6E8A-4147-A177-3AD203B41FA5}">
                      <a16:colId xmlns:a16="http://schemas.microsoft.com/office/drawing/2014/main" val="20002"/>
                    </a:ext>
                  </a:extLst>
                </a:gridCol>
                <a:gridCol w="2601620">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6210935" algn="l"/>
                        </a:tabLst>
                      </a:pPr>
                      <a:r>
                        <a:rPr lang="zh-CN" sz="23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3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3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3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en-US" sz="23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3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3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6210935" algn="l"/>
                        </a:tabLst>
                      </a:pPr>
                      <a:r>
                        <a:rPr lang="en-US" sz="23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0.4</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4" name="gyc368.jpg" descr="id:2147492546;FounderCES"/>
          <p:cNvPicPr/>
          <p:nvPr/>
        </p:nvPicPr>
        <p:blipFill>
          <a:blip r:embed="rId2">
            <a:clrChange>
              <a:clrFrom>
                <a:srgbClr val="FFFFFE"/>
              </a:clrFrom>
              <a:clrTo>
                <a:srgbClr val="FFFFFE">
                  <a:alpha val="0"/>
                </a:srgbClr>
              </a:clrTo>
            </a:clrChange>
          </a:blip>
          <a:stretch>
            <a:fillRect/>
          </a:stretch>
        </p:blipFill>
        <p:spPr>
          <a:xfrm>
            <a:off x="722141" y="4796604"/>
            <a:ext cx="1529278" cy="1447468"/>
          </a:xfrm>
          <a:prstGeom prst="rect">
            <a:avLst/>
          </a:prstGeom>
        </p:spPr>
      </p:pic>
      <p:pic>
        <p:nvPicPr>
          <p:cNvPr id="5" name="gyc369.jpg" descr="id:2147492553;FounderCES"/>
          <p:cNvPicPr/>
          <p:nvPr/>
        </p:nvPicPr>
        <p:blipFill>
          <a:blip r:embed="rId3"/>
          <a:stretch>
            <a:fillRect/>
          </a:stretch>
        </p:blipFill>
        <p:spPr>
          <a:xfrm>
            <a:off x="2912872" y="5024914"/>
            <a:ext cx="1536523" cy="1205880"/>
          </a:xfrm>
          <a:prstGeom prst="rect">
            <a:avLst/>
          </a:prstGeom>
        </p:spPr>
      </p:pic>
      <p:pic>
        <p:nvPicPr>
          <p:cNvPr id="6" name="gyc370.jpg" descr="id:2147492560;FounderCES"/>
          <p:cNvPicPr/>
          <p:nvPr/>
        </p:nvPicPr>
        <p:blipFill>
          <a:blip r:embed="rId4"/>
          <a:stretch>
            <a:fillRect/>
          </a:stretch>
        </p:blipFill>
        <p:spPr>
          <a:xfrm>
            <a:off x="5522552" y="4820988"/>
            <a:ext cx="1178709" cy="1409806"/>
          </a:xfrm>
          <a:prstGeom prst="rect">
            <a:avLst/>
          </a:prstGeom>
        </p:spPr>
      </p:pic>
      <p:sp>
        <p:nvSpPr>
          <p:cNvPr id="7" name="矩形 6"/>
          <p:cNvSpPr/>
          <p:nvPr/>
        </p:nvSpPr>
        <p:spPr>
          <a:xfrm>
            <a:off x="1284296" y="6093112"/>
            <a:ext cx="466794" cy="535916"/>
          </a:xfrm>
          <a:prstGeom prst="rect">
            <a:avLst/>
          </a:prstGeom>
        </p:spPr>
        <p:txBody>
          <a:bodyPr wrap="none">
            <a:spAutoFit/>
          </a:bodyPr>
          <a:lstStyle/>
          <a:p>
            <a:pPr algn="just">
              <a:lnSpc>
                <a:spcPct val="150000"/>
              </a:lnSpc>
              <a:spcAft>
                <a:spcPts val="0"/>
              </a:spcAft>
              <a:tabLst>
                <a:tab pos="6210935" algn="l"/>
              </a:tabLst>
            </a:pPr>
            <a:r>
              <a:rPr lang="zh-CN" altLang="zh-CN" sz="2200" b="0">
                <a:solidFill>
                  <a:srgbClr val="000000"/>
                </a:solidFill>
                <a:ea typeface="楷体" panose="02010609060101010101" pitchFamily="49" charset="-122"/>
                <a:cs typeface="Times New Roman" panose="02020603050405020304" pitchFamily="18" charset="0"/>
              </a:rPr>
              <a:t>甲</a:t>
            </a:r>
            <a:endParaRPr lang="zh-CN" altLang="zh-CN" sz="2200" b="0">
              <a:solidFill>
                <a:srgbClr val="000000"/>
              </a:solidFill>
              <a:cs typeface="Times New Roman" panose="02020603050405020304" pitchFamily="18" charset="0"/>
            </a:endParaRPr>
          </a:p>
        </p:txBody>
      </p:sp>
      <p:sp>
        <p:nvSpPr>
          <p:cNvPr id="8" name="矩形 7"/>
          <p:cNvSpPr/>
          <p:nvPr/>
        </p:nvSpPr>
        <p:spPr>
          <a:xfrm>
            <a:off x="3413602" y="6086434"/>
            <a:ext cx="466794" cy="535916"/>
          </a:xfrm>
          <a:prstGeom prst="rect">
            <a:avLst/>
          </a:prstGeom>
        </p:spPr>
        <p:txBody>
          <a:bodyPr wrap="none">
            <a:spAutoFit/>
          </a:bodyPr>
          <a:lstStyle/>
          <a:p>
            <a:pPr algn="just">
              <a:lnSpc>
                <a:spcPct val="150000"/>
              </a:lnSpc>
              <a:spcAft>
                <a:spcPts val="0"/>
              </a:spcAft>
              <a:tabLst>
                <a:tab pos="6210935" algn="l"/>
              </a:tabLst>
            </a:pPr>
            <a:r>
              <a:rPr lang="zh-CN" altLang="zh-CN" sz="2200" b="0">
                <a:solidFill>
                  <a:srgbClr val="000000"/>
                </a:solidFill>
                <a:ea typeface="楷体" panose="02010609060101010101" pitchFamily="49" charset="-122"/>
                <a:cs typeface="Times New Roman" panose="02020603050405020304" pitchFamily="18" charset="0"/>
              </a:rPr>
              <a:t>乙</a:t>
            </a:r>
            <a:endParaRPr lang="zh-CN" altLang="zh-CN" sz="2200" b="0">
              <a:solidFill>
                <a:srgbClr val="000000"/>
              </a:solidFill>
              <a:cs typeface="Times New Roman" panose="02020603050405020304" pitchFamily="18" charset="0"/>
            </a:endParaRPr>
          </a:p>
        </p:txBody>
      </p:sp>
      <p:sp>
        <p:nvSpPr>
          <p:cNvPr id="9" name="矩形 8"/>
          <p:cNvSpPr/>
          <p:nvPr/>
        </p:nvSpPr>
        <p:spPr>
          <a:xfrm>
            <a:off x="5822167" y="6086434"/>
            <a:ext cx="466794" cy="535916"/>
          </a:xfrm>
          <a:prstGeom prst="rect">
            <a:avLst/>
          </a:prstGeom>
        </p:spPr>
        <p:txBody>
          <a:bodyPr wrap="none">
            <a:spAutoFit/>
          </a:bodyPr>
          <a:lstStyle/>
          <a:p>
            <a:pPr algn="just">
              <a:lnSpc>
                <a:spcPct val="150000"/>
              </a:lnSpc>
              <a:spcAft>
                <a:spcPts val="0"/>
              </a:spcAft>
              <a:tabLst>
                <a:tab pos="6210935" algn="l"/>
              </a:tabLst>
            </a:pPr>
            <a:r>
              <a:rPr lang="zh-CN" altLang="zh-CN" sz="2200" b="0">
                <a:solidFill>
                  <a:srgbClr val="000000"/>
                </a:solidFill>
                <a:ea typeface="楷体" panose="02010609060101010101" pitchFamily="49" charset="-122"/>
                <a:cs typeface="Times New Roman" panose="02020603050405020304" pitchFamily="18" charset="0"/>
              </a:rPr>
              <a:t>丙</a:t>
            </a:r>
            <a:endParaRPr lang="zh-CN" altLang="zh-CN" sz="2200" b="0">
              <a:solidFill>
                <a:srgbClr val="000000"/>
              </a:solidFill>
              <a:cs typeface="Times New Roman" panose="02020603050405020304" pitchFamily="18" charset="0"/>
            </a:endParaRPr>
          </a:p>
        </p:txBody>
      </p:sp>
      <p:sp>
        <p:nvSpPr>
          <p:cNvPr id="10" name="矩形 9"/>
          <p:cNvSpPr/>
          <p:nvPr/>
        </p:nvSpPr>
        <p:spPr>
          <a:xfrm>
            <a:off x="8234502" y="5852242"/>
            <a:ext cx="466794" cy="535916"/>
          </a:xfrm>
          <a:prstGeom prst="rect">
            <a:avLst/>
          </a:prstGeom>
        </p:spPr>
        <p:txBody>
          <a:bodyPr wrap="none">
            <a:spAutoFit/>
          </a:bodyPr>
          <a:lstStyle/>
          <a:p>
            <a:pPr algn="just">
              <a:lnSpc>
                <a:spcPct val="150000"/>
              </a:lnSpc>
              <a:spcAft>
                <a:spcPts val="0"/>
              </a:spcAft>
              <a:tabLst>
                <a:tab pos="6210935" algn="l"/>
              </a:tabLst>
            </a:pPr>
            <a:r>
              <a:rPr lang="zh-CN" altLang="en-US" sz="2200" b="0">
                <a:solidFill>
                  <a:srgbClr val="000000"/>
                </a:solidFill>
                <a:ea typeface="楷体" panose="02010609060101010101" pitchFamily="49" charset="-122"/>
                <a:cs typeface="Times New Roman" panose="02020603050405020304" pitchFamily="18" charset="0"/>
              </a:rPr>
              <a:t>丁</a:t>
            </a:r>
            <a:endParaRPr lang="zh-CN" altLang="zh-CN" sz="2200" b="0">
              <a:solidFill>
                <a:srgbClr val="000000"/>
              </a:solidFill>
              <a:cs typeface="Times New Roman" panose="02020603050405020304" pitchFamily="18" charset="0"/>
            </a:endParaRPr>
          </a:p>
        </p:txBody>
      </p:sp>
      <p:sp>
        <p:nvSpPr>
          <p:cNvPr id="11" name="矩形 10"/>
          <p:cNvSpPr/>
          <p:nvPr/>
        </p:nvSpPr>
        <p:spPr>
          <a:xfrm>
            <a:off x="10718455" y="5852242"/>
            <a:ext cx="466794" cy="520848"/>
          </a:xfrm>
          <a:prstGeom prst="rect">
            <a:avLst/>
          </a:prstGeom>
        </p:spPr>
        <p:txBody>
          <a:bodyPr wrap="none">
            <a:spAutoFit/>
          </a:bodyPr>
          <a:lstStyle/>
          <a:p>
            <a:pPr algn="just">
              <a:lnSpc>
                <a:spcPct val="150000"/>
              </a:lnSpc>
              <a:spcAft>
                <a:spcPts val="0"/>
              </a:spcAft>
              <a:tabLst>
                <a:tab pos="6210935" algn="l"/>
              </a:tabLst>
            </a:pPr>
            <a:r>
              <a:rPr lang="zh-CN" altLang="en-US" sz="2200" b="0">
                <a:solidFill>
                  <a:srgbClr val="000000"/>
                </a:solidFill>
                <a:latin typeface="楷体" panose="02010609060101010101" pitchFamily="49" charset="-122"/>
                <a:ea typeface="楷体" panose="02010609060101010101" pitchFamily="49" charset="-122"/>
                <a:cs typeface="Times New Roman" panose="02020603050405020304" pitchFamily="18" charset="0"/>
              </a:rPr>
              <a:t>戊</a:t>
            </a:r>
            <a:endParaRPr lang="zh-CN" altLang="zh-CN" sz="2200" b="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grpSp>
        <p:nvGrpSpPr>
          <p:cNvPr id="12" name="组合 11"/>
          <p:cNvGrpSpPr/>
          <p:nvPr/>
        </p:nvGrpSpPr>
        <p:grpSpPr>
          <a:xfrm>
            <a:off x="7112486" y="5207355"/>
            <a:ext cx="2232870" cy="899160"/>
            <a:chOff x="6982452" y="3251402"/>
            <a:chExt cx="2351808" cy="947056"/>
          </a:xfrm>
        </p:grpSpPr>
        <p:pic>
          <p:nvPicPr>
            <p:cNvPr id="13" name="gyc371a.jpg" descr="id:2147492567;FounderCES"/>
            <p:cNvPicPr/>
            <p:nvPr/>
          </p:nvPicPr>
          <p:blipFill>
            <a:blip r:embed="rId5"/>
            <a:stretch>
              <a:fillRect/>
            </a:stretch>
          </p:blipFill>
          <p:spPr>
            <a:xfrm>
              <a:off x="6982452" y="3251402"/>
              <a:ext cx="2351808" cy="905227"/>
            </a:xfrm>
            <a:prstGeom prst="rect">
              <a:avLst/>
            </a:prstGeom>
          </p:spPr>
        </p:pic>
        <p:pic>
          <p:nvPicPr>
            <p:cNvPr id="14" name="图片 13"/>
            <p:cNvPicPr>
              <a:picLocks noChangeAspect="1"/>
            </p:cNvPicPr>
            <p:nvPr/>
          </p:nvPicPr>
          <p:blipFill>
            <a:blip r:embed="rId6"/>
            <a:stretch>
              <a:fillRect/>
            </a:stretch>
          </p:blipFill>
          <p:spPr>
            <a:xfrm>
              <a:off x="7958731" y="3930641"/>
              <a:ext cx="357089" cy="267817"/>
            </a:xfrm>
            <a:prstGeom prst="rect">
              <a:avLst/>
            </a:prstGeom>
          </p:spPr>
        </p:pic>
      </p:grpSp>
      <p:grpSp>
        <p:nvGrpSpPr>
          <p:cNvPr id="15" name="组合 14"/>
          <p:cNvGrpSpPr/>
          <p:nvPr/>
        </p:nvGrpSpPr>
        <p:grpSpPr>
          <a:xfrm>
            <a:off x="9727345" y="5235688"/>
            <a:ext cx="2119358" cy="744027"/>
            <a:chOff x="9597310" y="3279735"/>
            <a:chExt cx="2232249" cy="783659"/>
          </a:xfrm>
        </p:grpSpPr>
        <p:pic>
          <p:nvPicPr>
            <p:cNvPr id="16" name="gyc371b.jpg" descr="id:2147492574;FounderCES"/>
            <p:cNvPicPr/>
            <p:nvPr/>
          </p:nvPicPr>
          <p:blipFill>
            <a:blip r:embed="rId7"/>
            <a:stretch>
              <a:fillRect/>
            </a:stretch>
          </p:blipFill>
          <p:spPr>
            <a:xfrm>
              <a:off x="9597310" y="3279735"/>
              <a:ext cx="2232249" cy="673536"/>
            </a:xfrm>
            <a:prstGeom prst="rect">
              <a:avLst/>
            </a:prstGeom>
          </p:spPr>
        </p:pic>
        <p:pic>
          <p:nvPicPr>
            <p:cNvPr id="17" name="图片 16"/>
            <p:cNvPicPr>
              <a:picLocks noChangeAspect="1"/>
            </p:cNvPicPr>
            <p:nvPr/>
          </p:nvPicPr>
          <p:blipFill>
            <a:blip r:embed="rId6"/>
            <a:stretch>
              <a:fillRect/>
            </a:stretch>
          </p:blipFill>
          <p:spPr>
            <a:xfrm>
              <a:off x="10627706" y="3795577"/>
              <a:ext cx="357089" cy="267817"/>
            </a:xfrm>
            <a:prstGeom prst="rect">
              <a:avLst/>
            </a:prstGeom>
          </p:spPr>
        </p:pic>
      </p:gr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6.eps" descr="id:2147489480;FounderCES"/>
          <p:cNvPicPr/>
          <p:nvPr/>
        </p:nvPicPr>
        <p:blipFill>
          <a:blip r:embed="rId3"/>
          <a:stretch>
            <a:fillRect/>
          </a:stretch>
        </p:blipFill>
        <p:spPr>
          <a:xfrm>
            <a:off x="1073901" y="838943"/>
            <a:ext cx="637609" cy="360040"/>
          </a:xfrm>
          <a:prstGeom prst="rect">
            <a:avLst/>
          </a:prstGeom>
        </p:spPr>
      </p:pic>
      <p:sp>
        <p:nvSpPr>
          <p:cNvPr id="2" name="内容占位符 1"/>
          <p:cNvSpPr>
            <a:spLocks noGrp="1"/>
          </p:cNvSpPr>
          <p:nvPr>
            <p:ph idx="1"/>
          </p:nvPr>
        </p:nvSpPr>
        <p:spPr>
          <a:xfrm>
            <a:off x="360854" y="666818"/>
            <a:ext cx="11485848" cy="2861310"/>
          </a:xfrm>
        </p:spPr>
        <p:txBody>
          <a:bodyPr/>
          <a:lstStyle/>
          <a:p>
            <a:pPr indent="720725" hangingPunct="0">
              <a:spcAft>
                <a:spcPts val="0"/>
              </a:spcAft>
              <a:tabLst>
                <a:tab pos="6210935" algn="l"/>
              </a:tabLst>
            </a:pPr>
            <a:r>
              <a:rPr lang="zh-CN" altLang="zh-CN" dirty="0">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烟台中考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测量小灯泡正常发光时的电阻</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实验中，器材如下：电源（</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电压恒为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额定电压</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正常发光时的电阻约</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）、开关和导线若干</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）画出该实验的电路图</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各元件不必标注字母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矩形 10"/>
          <p:cNvSpPr/>
          <p:nvPr/>
        </p:nvSpPr>
        <p:spPr>
          <a:xfrm>
            <a:off x="694864" y="3716699"/>
            <a:ext cx="1422184" cy="461665"/>
          </a:xfrm>
          <a:prstGeom prst="rect">
            <a:avLst/>
          </a:prstGeom>
        </p:spPr>
        <p:txBody>
          <a:bodyPr wrap="none">
            <a:spAutoFit/>
          </a:bodyPr>
          <a:lstStyle/>
          <a:p>
            <a:r>
              <a:rPr lang="zh-CN" altLang="zh-CN" sz="2400" dirty="0">
                <a:cs typeface="Times New Roman" panose="02020603050405020304" pitchFamily="18" charset="0"/>
              </a:rPr>
              <a:t>如图所示</a:t>
            </a:r>
            <a:endParaRPr lang="zh-CN" altLang="en-US" dirty="0"/>
          </a:p>
        </p:txBody>
      </p:sp>
      <p:pic>
        <p:nvPicPr>
          <p:cNvPr id="12" name="gyc374.jpg" descr="id:2147492631;FounderCES"/>
          <p:cNvPicPr/>
          <p:nvPr>
            <p:custDataLst>
              <p:tags r:id="rId1"/>
            </p:custDataLst>
          </p:nvPr>
        </p:nvPicPr>
        <p:blipFill>
          <a:blip r:embed="rId4"/>
          <a:stretch>
            <a:fillRect/>
          </a:stretch>
        </p:blipFill>
        <p:spPr>
          <a:xfrm>
            <a:off x="4654865" y="3716413"/>
            <a:ext cx="2663690" cy="226685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584"/>
            <a:ext cx="11485848" cy="1684244"/>
          </a:xfrm>
        </p:spPr>
        <p:txBody>
          <a:bodyPr/>
          <a:lstStyle/>
          <a:p>
            <a:pPr indent="619125"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本题测量小灯泡的电阻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考查电路图的画法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滑动变阻器的选择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欧姆定律的应用等知识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测量小灯泡正常发光时的电阻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将灯泡与滑动变阻器串联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电压表测量灯泡两端电压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电流表串联在电路中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点拨B-14.eps" descr="id:2147489902;FounderCES"/>
          <p:cNvPicPr/>
          <p:nvPr/>
        </p:nvPicPr>
        <p:blipFill rotWithShape="1">
          <a:blip r:embed="rId2">
            <a:clrChange>
              <a:clrFrom>
                <a:srgbClr val="000000">
                  <a:alpha val="0"/>
                </a:srgbClr>
              </a:clrFrom>
              <a:clrTo>
                <a:srgbClr val="000000">
                  <a:alpha val="0"/>
                </a:srgbClr>
              </a:clrTo>
            </a:clrChange>
          </a:blip>
          <a:srcRect r="83333" b="93225"/>
          <a:stretch>
            <a:fillRect/>
          </a:stretch>
        </p:blipFill>
        <p:spPr>
          <a:xfrm>
            <a:off x="332377" y="764704"/>
            <a:ext cx="1137915" cy="543932"/>
          </a:xfrm>
          <a:prstGeom prst="rect">
            <a:avLst/>
          </a:prstGeom>
        </p:spPr>
      </p:pic>
      <p:pic>
        <p:nvPicPr>
          <p:cNvPr id="4" name="gyc374.jpg" descr="id:2147492631;FounderCES"/>
          <p:cNvPicPr/>
          <p:nvPr/>
        </p:nvPicPr>
        <p:blipFill>
          <a:blip r:embed="rId3"/>
          <a:stretch>
            <a:fillRect/>
          </a:stretch>
        </p:blipFill>
        <p:spPr>
          <a:xfrm>
            <a:off x="5159102" y="3250558"/>
            <a:ext cx="2663690" cy="2266858"/>
          </a:xfrm>
          <a:prstGeom prst="rect">
            <a:avLst/>
          </a:prstGeom>
        </p:spPr>
      </p:pic>
      <p:sp>
        <p:nvSpPr>
          <p:cNvPr id="6" name="矩形 5"/>
          <p:cNvSpPr/>
          <p:nvPr/>
        </p:nvSpPr>
        <p:spPr>
          <a:xfrm>
            <a:off x="360854" y="2968377"/>
            <a:ext cx="4052713"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ED8574"/>
                </a:solidFill>
                <a:ea typeface="黑体" panose="02010609060101010101" pitchFamily="49" charset="-122"/>
                <a:cs typeface="Times New Roman" panose="02020603050405020304" pitchFamily="18" charset="0"/>
              </a:rPr>
              <a:t>解析</a:t>
            </a:r>
            <a:r>
              <a:rPr lang="zh-CN" altLang="zh-CN" sz="2400" b="0">
                <a:solidFill>
                  <a:srgbClr val="000000"/>
                </a:solidFill>
                <a:cs typeface="Times New Roman" panose="02020603050405020304" pitchFamily="18" charset="0"/>
              </a:rPr>
              <a:t>　</a:t>
            </a:r>
            <a:r>
              <a:rPr lang="zh-CN" altLang="zh-CN" sz="2400" b="0">
                <a:solidFill>
                  <a:srgbClr val="000000"/>
                </a:solidFill>
                <a:ea typeface="仿宋" panose="02010609060101010101" pitchFamily="49" charset="-122"/>
                <a:cs typeface="Times New Roman" panose="02020603050405020304" pitchFamily="18" charset="0"/>
              </a:rPr>
              <a:t>实验电路图如图所示</a:t>
            </a:r>
            <a:r>
              <a:rPr lang="en-US" altLang="zh-CN" sz="2400" b="0">
                <a:solidFill>
                  <a:srgbClr val="000000"/>
                </a:solidFill>
                <a:latin typeface="宋体" panose="02010600030101010101" pitchFamily="2" charset="-122"/>
                <a:cs typeface="Times New Roman" panose="02020603050405020304" pitchFamily="18" charset="0"/>
              </a:rPr>
              <a:t>.</a:t>
            </a:r>
            <a:endParaRPr lang="zh-CN" altLang="zh-CN" sz="1200" b="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）为了完成实验，电流表的测量范围应选择</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，电压表的测量范围应选择</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，滑动变阻器应选择</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 name="矩形 12"/>
          <p:cNvSpPr/>
          <p:nvPr/>
        </p:nvSpPr>
        <p:spPr>
          <a:xfrm>
            <a:off x="6941929" y="843104"/>
            <a:ext cx="1315425" cy="461665"/>
          </a:xfrm>
          <a:prstGeom prst="rect">
            <a:avLst/>
          </a:prstGeom>
        </p:spPr>
        <p:txBody>
          <a:bodyPr wrap="none">
            <a:spAutoFit/>
          </a:bodyPr>
          <a:lstStyle/>
          <a:p>
            <a:r>
              <a:rPr lang="en-US" altLang="zh-CN" sz="2400"/>
              <a:t>0</a:t>
            </a:r>
            <a:r>
              <a:rPr lang="zh-CN" altLang="zh-CN" sz="2400">
                <a:cs typeface="Times New Roman" panose="02020603050405020304" pitchFamily="18" charset="0"/>
              </a:rPr>
              <a:t>～</a:t>
            </a:r>
            <a:r>
              <a:rPr lang="en-US" altLang="zh-CN" sz="2400">
                <a:latin typeface="+mn-lt"/>
              </a:rPr>
              <a:t>0</a:t>
            </a:r>
            <a:r>
              <a:rPr lang="en-US" altLang="zh-CN" sz="2400">
                <a:latin typeface="+mn-lt"/>
                <a:cs typeface="Times New Roman" panose="02020603050405020304" pitchFamily="18" charset="0"/>
              </a:rPr>
              <a:t>.</a:t>
            </a:r>
            <a:r>
              <a:rPr lang="en-US" altLang="zh-CN" sz="2400"/>
              <a:t>6 A</a:t>
            </a:r>
            <a:endParaRPr lang="zh-CN" altLang="en-US"/>
          </a:p>
        </p:txBody>
      </p:sp>
      <p:sp>
        <p:nvSpPr>
          <p:cNvPr id="15" name="矩形 14"/>
          <p:cNvSpPr/>
          <p:nvPr/>
        </p:nvSpPr>
        <p:spPr>
          <a:xfrm>
            <a:off x="742231" y="1389528"/>
            <a:ext cx="1249894" cy="461665"/>
          </a:xfrm>
          <a:prstGeom prst="rect">
            <a:avLst/>
          </a:prstGeom>
        </p:spPr>
        <p:txBody>
          <a:bodyPr wrap="none">
            <a:spAutoFit/>
          </a:bodyPr>
          <a:lstStyle/>
          <a:p>
            <a:r>
              <a:rPr lang="en-US" altLang="zh-CN" sz="2400"/>
              <a:t>0</a:t>
            </a:r>
            <a:r>
              <a:rPr lang="zh-CN" altLang="zh-CN" sz="2400">
                <a:cs typeface="Times New Roman" panose="02020603050405020304" pitchFamily="18" charset="0"/>
              </a:rPr>
              <a:t>～</a:t>
            </a:r>
            <a:r>
              <a:rPr lang="en-US" altLang="zh-CN" sz="2400"/>
              <a:t>15 V</a:t>
            </a:r>
            <a:endParaRPr lang="zh-CN" altLang="en-US"/>
          </a:p>
        </p:txBody>
      </p:sp>
      <p:sp>
        <p:nvSpPr>
          <p:cNvPr id="17" name="矩形 16"/>
          <p:cNvSpPr/>
          <p:nvPr/>
        </p:nvSpPr>
        <p:spPr>
          <a:xfrm>
            <a:off x="4789537" y="1332377"/>
            <a:ext cx="492443" cy="461665"/>
          </a:xfrm>
          <a:prstGeom prst="rect">
            <a:avLst/>
          </a:prstGeom>
        </p:spPr>
        <p:txBody>
          <a:bodyPr wrap="none">
            <a:spAutoFit/>
          </a:bodyPr>
          <a:lstStyle/>
          <a:p>
            <a:r>
              <a:rPr lang="en-US" altLang="zh-CN" sz="2400" i="1"/>
              <a:t>R</a:t>
            </a:r>
            <a:r>
              <a:rPr lang="en-US" altLang="zh-CN" sz="2400" baseline="-25000"/>
              <a:t>2</a:t>
            </a:r>
            <a:endParaRPr lang="zh-CN" altLang="en-US"/>
          </a:p>
        </p:txBody>
      </p:sp>
      <p:pic>
        <p:nvPicPr>
          <p:cNvPr id="18" name="21点拨B-14.eps" descr="id:2147489902;FounderCES"/>
          <p:cNvPicPr/>
          <p:nvPr/>
        </p:nvPicPr>
        <p:blipFill rotWithShape="1">
          <a:blip r:embed="rId2">
            <a:clrChange>
              <a:clrFrom>
                <a:srgbClr val="000000">
                  <a:alpha val="0"/>
                </a:srgbClr>
              </a:clrFrom>
              <a:clrTo>
                <a:srgbClr val="000000">
                  <a:alpha val="0"/>
                </a:srgbClr>
              </a:clrTo>
            </a:clrChange>
          </a:blip>
          <a:srcRect r="83333" b="93225"/>
          <a:stretch>
            <a:fillRect/>
          </a:stretch>
        </p:blipFill>
        <p:spPr>
          <a:xfrm>
            <a:off x="334566" y="1955795"/>
            <a:ext cx="1137915" cy="543932"/>
          </a:xfrm>
          <a:prstGeom prst="rect">
            <a:avLst/>
          </a:prstGeom>
        </p:spPr>
      </p:pic>
      <p:sp>
        <p:nvSpPr>
          <p:cNvPr id="19" name="内容占位符 1"/>
          <p:cNvSpPr txBox="1"/>
          <p:nvPr/>
        </p:nvSpPr>
        <p:spPr bwMode="auto">
          <a:xfrm>
            <a:off x="244257" y="2467595"/>
            <a:ext cx="11485848" cy="186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19125" latinLnBrk="0">
              <a:lnSpc>
                <a:spcPct val="120000"/>
              </a:lnSpc>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本题测量小灯泡的电阻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考查电路图的画法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滑动变阻器的选择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欧姆定律的应用等知识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小灯泡的额定电压为</a:t>
            </a:r>
            <a:r>
              <a:rPr lang="en-US" altLang="zh-CN">
                <a:solidFill>
                  <a:srgbClr val="000000"/>
                </a:solidFill>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正常发光时的电阻约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利用欧姆定律求得额定电流的大约值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由此确定电流表的测量范围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根据灯泡的额定电压确定电压表的测量范围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根据灯泡的额定电流大约值选择滑动变阻器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AlternateContent xmlns:mc="http://schemas.openxmlformats.org/markup-compatibility/2006" xmlns:a14="http://schemas.microsoft.com/office/drawing/2010/main">
        <mc:Choice Requires="a14">
          <p:sp>
            <p:nvSpPr>
              <p:cNvPr id="7" name="内容占位符 1"/>
              <p:cNvSpPr>
                <a:spLocks noGrp="1"/>
              </p:cNvSpPr>
              <p:nvPr/>
            </p:nvSpPr>
            <p:spPr>
              <a:xfrm>
                <a:off x="360854" y="4333870"/>
                <a:ext cx="11485848" cy="2139315"/>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atinLnBrk="0">
                  <a:lnSpc>
                    <a:spcPct val="120000"/>
                  </a:lnSpc>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已知小灯泡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额定电压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正常发光时的电阻约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则灯泡的额定电流约为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m:t>额</m:t>
                        </m:r>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R</m:t>
                        </m:r>
                        <m:r>
                          <m:rPr>
                            <m:nor/>
                          </m:rPr>
                          <a:rPr lang="zh-CN" altLang="zh-CN"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m:t>约</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8</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10</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38</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故电流表应选择的测量范围是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因灯泡的额定电压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则电压表选择的测量范围是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因为额定电流约为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38</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超过了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允许通过的最大电流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故选滑动变阻器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1"/>
              <p:cNvSpPr>
                <a:spLocks noRot="1" noChangeAspect="1" noMove="1" noResize="1" noEditPoints="1" noAdjustHandles="1" noChangeArrowheads="1" noChangeShapeType="1" noTextEdit="1"/>
              </p:cNvSpPr>
              <p:nvPr/>
            </p:nvSpPr>
            <p:spPr>
              <a:xfrm>
                <a:off x="360854" y="4333870"/>
                <a:ext cx="11485848" cy="2139315"/>
              </a:xfrm>
              <a:prstGeom prst="rect">
                <a:avLst/>
              </a:prstGeom>
              <a:blipFill rotWithShape="1">
                <a:blip r:embed="rId3"/>
                <a:stretch>
                  <a:fillRect l="-2" t="-29" r="1" b="29"/>
                </a:stretch>
              </a:blipFill>
              <a:ln>
                <a:noFill/>
              </a:ln>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7" grpId="0"/>
      <p:bldP spid="19" grpId="0"/>
      <p:bldP spid="7" grpId="0"/>
      <p:bldP spid="7" grpId="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）闭合开关，移动滑动变阻器的滑片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，使电压表示数为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，此时电流表的示数如图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所示，则小灯泡正常发光时的电阻为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72.jpg" descr="id:2147492603;FounderCES"/>
          <p:cNvPicPr/>
          <p:nvPr>
            <p:custDataLst>
              <p:tags r:id="rId1"/>
            </p:custDataLst>
          </p:nvPr>
        </p:nvPicPr>
        <p:blipFill>
          <a:blip r:embed="rId4"/>
          <a:stretch>
            <a:fillRect/>
          </a:stretch>
        </p:blipFill>
        <p:spPr>
          <a:xfrm>
            <a:off x="3209838" y="1988840"/>
            <a:ext cx="2777343" cy="2181896"/>
          </a:xfrm>
          <a:prstGeom prst="rect">
            <a:avLst/>
          </a:prstGeom>
        </p:spPr>
      </p:pic>
      <p:sp>
        <p:nvSpPr>
          <p:cNvPr id="4" name="矩形 3"/>
          <p:cNvSpPr/>
          <p:nvPr>
            <p:custDataLst>
              <p:tags r:id="rId2"/>
            </p:custDataLst>
          </p:nvPr>
        </p:nvSpPr>
        <p:spPr>
          <a:xfrm>
            <a:off x="4274542" y="4140539"/>
            <a:ext cx="647934"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1</a:t>
            </a:r>
            <a:endParaRPr lang="zh-CN" altLang="zh-CN" sz="1200" b="0">
              <a:solidFill>
                <a:srgbClr val="000000"/>
              </a:solidFill>
              <a:cs typeface="Times New Roman" panose="02020603050405020304" pitchFamily="18" charset="0"/>
            </a:endParaRPr>
          </a:p>
        </p:txBody>
      </p:sp>
      <p:sp>
        <p:nvSpPr>
          <p:cNvPr id="9" name="矩形 8"/>
          <p:cNvSpPr/>
          <p:nvPr/>
        </p:nvSpPr>
        <p:spPr>
          <a:xfrm>
            <a:off x="6426671" y="1403747"/>
            <a:ext cx="569387" cy="461665"/>
          </a:xfrm>
          <a:prstGeom prst="rect">
            <a:avLst/>
          </a:prstGeom>
        </p:spPr>
        <p:txBody>
          <a:bodyPr wrap="none">
            <a:spAutoFit/>
          </a:bodyPr>
          <a:lstStyle/>
          <a:p>
            <a:r>
              <a:rPr lang="en-US" altLang="zh-CN" sz="2400">
                <a:latin typeface="+mn-lt"/>
              </a:rPr>
              <a:t>9</a:t>
            </a:r>
            <a:r>
              <a:rPr lang="en-US" altLang="zh-CN" sz="2400">
                <a:latin typeface="+mn-lt"/>
                <a:cs typeface="Times New Roman" panose="02020603050405020304" pitchFamily="18" charset="0"/>
              </a:rPr>
              <a:t>.</a:t>
            </a:r>
            <a:r>
              <a:rPr lang="en-US" altLang="zh-CN" sz="2400">
                <a:latin typeface="+mn-lt"/>
              </a:rPr>
              <a:t>5</a:t>
            </a:r>
            <a:endParaRPr lang="zh-CN" altLang="en-US">
              <a:latin typeface="+mn-lt"/>
            </a:endParaRPr>
          </a:p>
        </p:txBody>
      </p:sp>
      <p:pic>
        <p:nvPicPr>
          <p:cNvPr id="10" name="21点拨B-14.eps" descr="id:2147489902;FounderCES"/>
          <p:cNvPicPr/>
          <p:nvPr/>
        </p:nvPicPr>
        <p:blipFill rotWithShape="1">
          <a:blip r:embed="rId5">
            <a:clrChange>
              <a:clrFrom>
                <a:srgbClr val="000000">
                  <a:alpha val="0"/>
                </a:srgbClr>
              </a:clrFrom>
              <a:clrTo>
                <a:srgbClr val="000000">
                  <a:alpha val="0"/>
                </a:srgbClr>
              </a:clrTo>
            </a:clrChange>
          </a:blip>
          <a:srcRect r="83333" b="93225"/>
          <a:stretch>
            <a:fillRect/>
          </a:stretch>
        </p:blipFill>
        <p:spPr>
          <a:xfrm>
            <a:off x="332377" y="4149080"/>
            <a:ext cx="1137915" cy="543932"/>
          </a:xfrm>
          <a:prstGeom prst="rect">
            <a:avLst/>
          </a:prstGeom>
        </p:spPr>
      </p:pic>
      <mc:AlternateContent xmlns:mc="http://schemas.openxmlformats.org/markup-compatibility/2006" xmlns:a14="http://schemas.microsoft.com/office/drawing/2010/main">
        <mc:Choice Requires="a14">
          <p:sp>
            <p:nvSpPr>
              <p:cNvPr id="11" name="内容占位符 1"/>
              <p:cNvSpPr txBox="1"/>
              <p:nvPr/>
            </p:nvSpPr>
            <p:spPr bwMode="auto">
              <a:xfrm>
                <a:off x="315237" y="4693012"/>
                <a:ext cx="11485848" cy="189757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19125">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本题测量小灯泡的电阻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考查电路图的画法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滑动变阻器的选择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欧姆定律的应用等知识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根据电流表所选测量范围和指针位置读出此时电流表示数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可求得小灯泡正常发光时的电阻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Choice>
        <mc:Fallback xmlns="">
          <p:sp>
            <p:nvSpPr>
              <p:cNvPr id="11" name="内容占位符 1"/>
              <p:cNvSpPr txBox="1">
                <a:spLocks noRot="1" noChangeAspect="1" noMove="1" noResize="1" noEditPoints="1" noAdjustHandles="1" noChangeArrowheads="1" noChangeShapeType="1" noTextEdit="1"/>
              </p:cNvSpPr>
              <p:nvPr/>
            </p:nvSpPr>
            <p:spPr bwMode="auto">
              <a:xfrm>
                <a:off x="315237" y="4693012"/>
                <a:ext cx="11485848" cy="1897571"/>
              </a:xfrm>
              <a:prstGeom prst="rect">
                <a:avLst/>
              </a:prstGeom>
              <a:blipFill rotWithShape="1">
                <a:blip r:embed="rId6"/>
                <a:stretch>
                  <a:fillRect l="-2" t="-19" r="2" b="-134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033121"/>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闭合开关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移动滑动变阻器的滑片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使电压表示数为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根据电流表的测量范围和指针位置可知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此时电流表的示数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即小灯泡的额定电流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小灯泡正常发光时的电阻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0"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U</m:t>
                        </m:r>
                        <m:r>
                          <m:rPr>
                            <m:nor/>
                          </m:rPr>
                          <a:rPr lang="zh-CN" altLang="zh-CN"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m:t>额</m:t>
                        </m:r>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I</m:t>
                        </m:r>
                        <m:r>
                          <m:rPr>
                            <m:nor/>
                          </m:rPr>
                          <a:rPr lang="zh-CN" altLang="zh-CN"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m:t>额</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8</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2033121"/>
              </a:xfrm>
              <a:blipFill rotWithShape="1">
                <a:blip r:embed="rId2"/>
                <a:stretch>
                  <a:fillRect l="-2" t="-31" r="1" b="-3006"/>
                </a:stretch>
              </a:blipFill>
            </p:spPr>
            <p:txBody>
              <a:bodyPr/>
              <a:lstStyle/>
              <a:p>
                <a:r>
                  <a:rPr lang="zh-CN" altLang="en-US">
                    <a:noFill/>
                  </a:rPr>
                  <a:t> </a:t>
                </a:r>
              </a:p>
            </p:txBody>
          </p:sp>
        </mc:Fallback>
      </mc:AlternateContent>
      <p:pic>
        <p:nvPicPr>
          <p:cNvPr id="3" name="gyc372.jpg" descr="id:2147492603;FounderCES"/>
          <p:cNvPicPr/>
          <p:nvPr/>
        </p:nvPicPr>
        <p:blipFill>
          <a:blip r:embed="rId3"/>
          <a:stretch>
            <a:fillRect/>
          </a:stretch>
        </p:blipFill>
        <p:spPr>
          <a:xfrm>
            <a:off x="4286163" y="2945331"/>
            <a:ext cx="2777343" cy="2181896"/>
          </a:xfrm>
          <a:prstGeom prst="rect">
            <a:avLst/>
          </a:prstGeom>
        </p:spPr>
      </p:pic>
      <p:sp>
        <p:nvSpPr>
          <p:cNvPr id="4" name="矩形 3"/>
          <p:cNvSpPr/>
          <p:nvPr/>
        </p:nvSpPr>
        <p:spPr>
          <a:xfrm>
            <a:off x="5350867" y="5097030"/>
            <a:ext cx="647934"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图</a:t>
            </a:r>
            <a:r>
              <a:rPr lang="en-US" altLang="zh-CN" sz="2400" b="0">
                <a:solidFill>
                  <a:srgbClr val="000000"/>
                </a:solidFill>
                <a:cs typeface="Times New Roman" panose="02020603050405020304" pitchFamily="18" charset="0"/>
              </a:rPr>
              <a:t>1</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0859"/>
          </a:xfrm>
        </p:spPr>
        <p:txBody>
          <a:bodyPr/>
          <a:lstStyle/>
          <a:p>
            <a:pPr algn="dist" hangingPunct="0">
              <a:lnSpc>
                <a:spcPct val="140000"/>
              </a:lnSpc>
              <a:spcAft>
                <a:spcPts val="0"/>
              </a:spcAft>
              <a:tabLst>
                <a:tab pos="6210935" algn="l"/>
              </a:tabLst>
            </a:pP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）完成上述实验之后，老师提出：如果没有电压表，用一个电流表和一个定值</a:t>
            </a:r>
            <a:r>
              <a:rPr lang="zh-CN" altLang="zh-CN" sz="23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a:t>
            </a:r>
            <a:r>
              <a:rPr lang="en-US" altLang="zh-CN" sz="2300"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，仍可完成本实验</a:t>
            </a:r>
            <a:r>
              <a:rPr lang="en-US" altLang="zh-CN" sz="2300"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兴趣小组经过讨论设计了如图</a:t>
            </a:r>
            <a:r>
              <a:rPr lang="en-US" altLang="zh-CN" sz="23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所示的电路，并进行了如下操作：</a:t>
            </a:r>
          </a:p>
          <a:p>
            <a:pPr hangingPunct="0">
              <a:lnSpc>
                <a:spcPct val="140000"/>
              </a:lnSpc>
              <a:spcAft>
                <a:spcPts val="0"/>
              </a:spcAft>
              <a:tabLst>
                <a:tab pos="6210935" algn="l"/>
              </a:tabLst>
            </a:pP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3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，移动滑动变阻器滑片</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，使电流表示数为</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3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，此时小灯泡正常发光；</a:t>
            </a:r>
          </a:p>
          <a:p>
            <a:pPr algn="dist" hangingPunct="0">
              <a:lnSpc>
                <a:spcPct val="140000"/>
              </a:lnSpc>
              <a:spcAft>
                <a:spcPts val="0"/>
              </a:spcAft>
              <a:tabLst>
                <a:tab pos="6210935" algn="l"/>
              </a:tabLst>
            </a:pP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保持滑动变阻器滑片</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的位置不变，断开</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3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3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，电流表示数为</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3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，则小灯泡正常</a:t>
            </a:r>
            <a:endPar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00000"/>
              </a:lnSpc>
              <a:spcAft>
                <a:spcPts val="0"/>
              </a:spcAft>
              <a:tabLst>
                <a:tab pos="6210935" algn="l"/>
              </a:tabLst>
            </a:pP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发光时的电阻</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3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3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3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custDataLst>
              <p:tags r:id="rId1"/>
            </p:custDataLst>
          </p:nvPr>
        </p:nvSpPr>
        <p:spPr>
          <a:xfrm>
            <a:off x="6137058" y="5893842"/>
            <a:ext cx="647934" cy="576248"/>
          </a:xfrm>
          <a:prstGeom prst="rect">
            <a:avLst/>
          </a:prstGeom>
        </p:spPr>
        <p:txBody>
          <a:bodyPr wrap="none">
            <a:spAutoFit/>
          </a:bodyPr>
          <a:lstStyle/>
          <a:p>
            <a:pPr algn="just">
              <a:lnSpc>
                <a:spcPct val="150000"/>
              </a:lnSpc>
              <a:spcAft>
                <a:spcPts val="0"/>
              </a:spcAft>
              <a:tabLst>
                <a:tab pos="6210935" algn="l"/>
              </a:tabLst>
            </a:pPr>
            <a:r>
              <a:rPr lang="zh-CN" altLang="zh-CN" sz="2300" b="0">
                <a:solidFill>
                  <a:srgbClr val="000000"/>
                </a:solidFill>
                <a:ea typeface="楷体" panose="02010609060101010101" pitchFamily="49" charset="-122"/>
                <a:cs typeface="Times New Roman" panose="02020603050405020304" pitchFamily="18" charset="0"/>
              </a:rPr>
              <a:t>图</a:t>
            </a:r>
            <a:r>
              <a:rPr lang="en-US" altLang="zh-CN" sz="2300" b="0">
                <a:solidFill>
                  <a:srgbClr val="000000"/>
                </a:solidFill>
                <a:cs typeface="Times New Roman" panose="02020603050405020304" pitchFamily="18" charset="0"/>
              </a:rPr>
              <a:t>2</a:t>
            </a:r>
            <a:endParaRPr lang="zh-CN" altLang="zh-CN" sz="2300" b="0">
              <a:solidFill>
                <a:srgbClr val="000000"/>
              </a:solidFill>
              <a:cs typeface="Times New Roman" panose="02020603050405020304" pitchFamily="18" charset="0"/>
            </a:endParaRPr>
          </a:p>
        </p:txBody>
      </p:sp>
      <mc:AlternateContent xmlns:mc="http://schemas.openxmlformats.org/markup-compatibility/2006" xmlns:a14="http://schemas.microsoft.com/office/drawing/2010/main">
        <mc:Choice Requires="a14">
          <p:sp>
            <p:nvSpPr>
              <p:cNvPr id="8" name="矩形 7"/>
              <p:cNvSpPr/>
              <p:nvPr/>
            </p:nvSpPr>
            <p:spPr>
              <a:xfrm>
                <a:off x="2853947" y="2676956"/>
                <a:ext cx="788549" cy="636906"/>
              </a:xfrm>
              <a:prstGeom prst="rect">
                <a:avLst/>
              </a:prstGeom>
            </p:spPr>
            <p:txBody>
              <a:bodyPr wrap="none">
                <a:spAutoFit/>
              </a:bodyPr>
              <a:lstStyle/>
              <a:p>
                <a14:m>
                  <m:oMath xmlns:m="http://schemas.openxmlformats.org/officeDocument/2006/math">
                    <m:f>
                      <m:fPr>
                        <m:ctrlPr>
                          <a:rPr lang="zh-CN" altLang="zh-CN" sz="2300" i="1" smtClean="0">
                            <a:latin typeface="Cambria Math" panose="02040503050406030204" pitchFamily="18" charset="0"/>
                            <a:ea typeface="Cambria Math" panose="02040503050406030204" pitchFamily="18" charset="0"/>
                          </a:rPr>
                        </m:ctrlPr>
                      </m:fPr>
                      <m:num>
                        <m:sSub>
                          <m:sSubPr>
                            <m:ctrlPr>
                              <a:rPr lang="zh-CN" altLang="zh-CN" sz="2300" i="1">
                                <a:latin typeface="Cambria Math" panose="02040503050406030204" pitchFamily="18" charset="0"/>
                                <a:ea typeface="Cambria Math" panose="02040503050406030204" pitchFamily="18" charset="0"/>
                              </a:rPr>
                            </m:ctrlPr>
                          </m:sSubPr>
                          <m:e>
                            <m:r>
                              <a:rPr lang="en-US" altLang="zh-CN" sz="2300" i="1">
                                <a:latin typeface="Cambria Math" panose="02040503050406030204" pitchFamily="18" charset="0"/>
                                <a:cs typeface="Times New Roman" panose="02020603050405020304" pitchFamily="18" charset="0"/>
                              </a:rPr>
                              <m:t>𝐼</m:t>
                            </m:r>
                          </m:e>
                          <m:sub>
                            <m:r>
                              <a:rPr lang="en-US" altLang="zh-CN" sz="2300">
                                <a:latin typeface="Cambria Math" panose="02040503050406030204" pitchFamily="18" charset="0"/>
                                <a:cs typeface="Times New Roman" panose="02020603050405020304" pitchFamily="18" charset="0"/>
                              </a:rPr>
                              <m:t>1</m:t>
                            </m:r>
                          </m:sub>
                        </m:sSub>
                        <m:sSub>
                          <m:sSubPr>
                            <m:ctrlPr>
                              <a:rPr lang="zh-CN" altLang="zh-CN" sz="2300" i="1">
                                <a:latin typeface="Cambria Math" panose="02040503050406030204" pitchFamily="18" charset="0"/>
                                <a:ea typeface="Cambria Math" panose="02040503050406030204" pitchFamily="18" charset="0"/>
                              </a:rPr>
                            </m:ctrlPr>
                          </m:sSubPr>
                          <m:e>
                            <m:r>
                              <a:rPr lang="en-US" altLang="zh-CN" sz="2300" i="1">
                                <a:latin typeface="Cambria Math" panose="02040503050406030204" pitchFamily="18" charset="0"/>
                                <a:cs typeface="Times New Roman" panose="02020603050405020304" pitchFamily="18" charset="0"/>
                              </a:rPr>
                              <m:t>𝑅</m:t>
                            </m:r>
                          </m:e>
                          <m:sub>
                            <m:r>
                              <a:rPr lang="en-US" altLang="zh-CN" sz="2300">
                                <a:latin typeface="Cambria Math" panose="02040503050406030204" pitchFamily="18" charset="0"/>
                                <a:cs typeface="Times New Roman" panose="02020603050405020304" pitchFamily="18" charset="0"/>
                              </a:rPr>
                              <m:t>0</m:t>
                            </m:r>
                          </m:sub>
                        </m:sSub>
                      </m:num>
                      <m:den>
                        <m:sSub>
                          <m:sSubPr>
                            <m:ctrlPr>
                              <a:rPr lang="zh-CN" altLang="zh-CN" sz="2300" i="1">
                                <a:latin typeface="Cambria Math" panose="02040503050406030204" pitchFamily="18" charset="0"/>
                                <a:ea typeface="Cambria Math" panose="02040503050406030204" pitchFamily="18" charset="0"/>
                              </a:rPr>
                            </m:ctrlPr>
                          </m:sSubPr>
                          <m:e>
                            <m:r>
                              <a:rPr lang="en-US" altLang="zh-CN" sz="2300" i="1">
                                <a:latin typeface="Cambria Math" panose="02040503050406030204" pitchFamily="18" charset="0"/>
                                <a:cs typeface="Times New Roman" panose="02020603050405020304" pitchFamily="18" charset="0"/>
                              </a:rPr>
                              <m:t>𝐼</m:t>
                            </m:r>
                          </m:e>
                          <m:sub>
                            <m:r>
                              <a:rPr lang="en-US" altLang="zh-CN" sz="2300">
                                <a:latin typeface="Cambria Math" panose="02040503050406030204" pitchFamily="18" charset="0"/>
                                <a:cs typeface="Times New Roman" panose="02020603050405020304" pitchFamily="18" charset="0"/>
                              </a:rPr>
                              <m:t>2</m:t>
                            </m:r>
                          </m:sub>
                        </m:sSub>
                        <m:r>
                          <a:rPr lang="en-US" altLang="zh-CN" sz="2300" b="1" i="1" smtClean="0">
                            <a:latin typeface="Cambria Math" panose="02040503050406030204" pitchFamily="18" charset="0"/>
                            <a:cs typeface="Times New Roman" panose="02020603050405020304" pitchFamily="18" charset="0"/>
                          </a:rPr>
                          <m:t>−</m:t>
                        </m:r>
                        <m:sSub>
                          <m:sSubPr>
                            <m:ctrlPr>
                              <a:rPr lang="zh-CN" altLang="zh-CN" sz="2300" i="1">
                                <a:latin typeface="Cambria Math" panose="02040503050406030204" pitchFamily="18" charset="0"/>
                                <a:ea typeface="Cambria Math" panose="02040503050406030204" pitchFamily="18" charset="0"/>
                              </a:rPr>
                            </m:ctrlPr>
                          </m:sSubPr>
                          <m:e>
                            <m:r>
                              <a:rPr lang="en-US" altLang="zh-CN" sz="2300" i="1">
                                <a:latin typeface="Cambria Math" panose="02040503050406030204" pitchFamily="18" charset="0"/>
                                <a:cs typeface="Times New Roman" panose="02020603050405020304" pitchFamily="18" charset="0"/>
                              </a:rPr>
                              <m:t>𝐼</m:t>
                            </m:r>
                          </m:e>
                          <m:sub>
                            <m:r>
                              <a:rPr lang="en-US" altLang="zh-CN" sz="2300">
                                <a:latin typeface="Cambria Math" panose="02040503050406030204" pitchFamily="18" charset="0"/>
                                <a:cs typeface="Times New Roman" panose="02020603050405020304" pitchFamily="18" charset="0"/>
                              </a:rPr>
                              <m:t>1</m:t>
                            </m:r>
                          </m:sub>
                        </m:sSub>
                      </m:den>
                    </m:f>
                  </m:oMath>
                </a14:m>
                <a:r>
                  <a:rPr lang="en-US" altLang="zh-CN" sz="2300" dirty="0"/>
                  <a:t> </a:t>
                </a:r>
                <a:endParaRPr lang="zh-CN" altLang="en-US" sz="2300" dirty="0"/>
              </a:p>
            </p:txBody>
          </p:sp>
        </mc:Choice>
        <mc:Fallback xmlns="">
          <p:sp>
            <p:nvSpPr>
              <p:cNvPr id="8" name="矩形 7"/>
              <p:cNvSpPr>
                <a:spLocks noRot="1" noChangeAspect="1" noMove="1" noResize="1" noEditPoints="1" noAdjustHandles="1" noChangeArrowheads="1" noChangeShapeType="1" noTextEdit="1"/>
              </p:cNvSpPr>
              <p:nvPr/>
            </p:nvSpPr>
            <p:spPr>
              <a:xfrm>
                <a:off x="2853947" y="2676956"/>
                <a:ext cx="788549" cy="636906"/>
              </a:xfrm>
              <a:prstGeom prst="rect">
                <a:avLst/>
              </a:prstGeom>
              <a:blipFill rotWithShape="1">
                <a:blip r:embed="rId3"/>
                <a:stretch>
                  <a:fillRect l="-33" t="-68" r="-9082" b="68"/>
                </a:stretch>
              </a:blipFill>
            </p:spPr>
            <p:txBody>
              <a:bodyPr/>
              <a:lstStyle/>
              <a:p>
                <a:r>
                  <a:rPr lang="zh-CN" altLang="en-US">
                    <a:noFill/>
                  </a:rPr>
                  <a:t> </a:t>
                </a:r>
              </a:p>
            </p:txBody>
          </p:sp>
        </mc:Fallback>
      </mc:AlternateContent>
      <p:pic>
        <p:nvPicPr>
          <p:cNvPr id="7" name="图片 6"/>
          <p:cNvPicPr>
            <a:picLocks noChangeAspect="1"/>
          </p:cNvPicPr>
          <p:nvPr/>
        </p:nvPicPr>
        <p:blipFill>
          <a:blip r:embed="rId4"/>
          <a:stretch>
            <a:fillRect/>
          </a:stretch>
        </p:blipFill>
        <p:spPr>
          <a:xfrm>
            <a:off x="5302885" y="3488690"/>
            <a:ext cx="2266315" cy="24053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06676"/>
            <a:ext cx="11485848" cy="2238241"/>
          </a:xfrm>
        </p:spPr>
        <p:txBody>
          <a:bodyPr/>
          <a:lstStyle/>
          <a:p>
            <a:pPr indent="619125"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本题测量小灯泡的电阻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考查电路图的画法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滑动变阻器的选择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欧姆定律的应用等知识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与灯泡并联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保持滑动变阻器滑片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的位置不变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与灯泡也是并联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根据并联电路的特点及电压规律列出等式可求得小灯泡正常发光时的电阻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点拨B-14.eps" descr="id:2147489902;FounderCES"/>
          <p:cNvPicPr/>
          <p:nvPr/>
        </p:nvPicPr>
        <p:blipFill rotWithShape="1">
          <a:blip r:embed="rId3">
            <a:clrChange>
              <a:clrFrom>
                <a:srgbClr val="000000">
                  <a:alpha val="0"/>
                </a:srgbClr>
              </a:clrFrom>
              <a:clrTo>
                <a:srgbClr val="000000">
                  <a:alpha val="0"/>
                </a:srgbClr>
              </a:clrTo>
            </a:clrChange>
          </a:blip>
          <a:srcRect r="83333" b="93225"/>
          <a:stretch>
            <a:fillRect/>
          </a:stretch>
        </p:blipFill>
        <p:spPr>
          <a:xfrm>
            <a:off x="332377" y="724828"/>
            <a:ext cx="1137915" cy="543932"/>
          </a:xfrm>
          <a:prstGeom prst="rect">
            <a:avLst/>
          </a:prstGeom>
        </p:spPr>
      </p:pic>
      <p:sp>
        <p:nvSpPr>
          <p:cNvPr id="8" name="矩形 7"/>
          <p:cNvSpPr/>
          <p:nvPr>
            <p:custDataLst>
              <p:tags r:id="rId1"/>
            </p:custDataLst>
          </p:nvPr>
        </p:nvSpPr>
        <p:spPr>
          <a:xfrm>
            <a:off x="6137058" y="5893842"/>
            <a:ext cx="647934" cy="576248"/>
          </a:xfrm>
          <a:prstGeom prst="rect">
            <a:avLst/>
          </a:prstGeom>
        </p:spPr>
        <p:txBody>
          <a:bodyPr wrap="none">
            <a:spAutoFit/>
          </a:bodyPr>
          <a:lstStyle/>
          <a:p>
            <a:pPr algn="just">
              <a:lnSpc>
                <a:spcPct val="150000"/>
              </a:lnSpc>
              <a:spcAft>
                <a:spcPts val="0"/>
              </a:spcAft>
              <a:tabLst>
                <a:tab pos="6210935" algn="l"/>
              </a:tabLst>
            </a:pPr>
            <a:r>
              <a:rPr lang="zh-CN" altLang="zh-CN" sz="2300" b="0">
                <a:solidFill>
                  <a:srgbClr val="000000"/>
                </a:solidFill>
                <a:ea typeface="楷体" panose="02010609060101010101" pitchFamily="49" charset="-122"/>
                <a:cs typeface="Times New Roman" panose="02020603050405020304" pitchFamily="18" charset="0"/>
              </a:rPr>
              <a:t>图</a:t>
            </a:r>
            <a:r>
              <a:rPr lang="en-US" altLang="zh-CN" sz="2300" b="0">
                <a:solidFill>
                  <a:srgbClr val="000000"/>
                </a:solidFill>
                <a:cs typeface="Times New Roman" panose="02020603050405020304" pitchFamily="18" charset="0"/>
              </a:rPr>
              <a:t>2</a:t>
            </a:r>
            <a:endParaRPr lang="zh-CN" altLang="zh-CN" sz="2300" b="0">
              <a:solidFill>
                <a:srgbClr val="000000"/>
              </a:solidFill>
              <a:cs typeface="Times New Roman" panose="02020603050405020304" pitchFamily="18" charset="0"/>
            </a:endParaRPr>
          </a:p>
        </p:txBody>
      </p:sp>
      <p:pic>
        <p:nvPicPr>
          <p:cNvPr id="9" name="图片 8"/>
          <p:cNvPicPr>
            <a:picLocks noChangeAspect="1"/>
          </p:cNvPicPr>
          <p:nvPr/>
        </p:nvPicPr>
        <p:blipFill>
          <a:blip r:embed="rId4"/>
          <a:stretch>
            <a:fillRect/>
          </a:stretch>
        </p:blipFill>
        <p:spPr>
          <a:xfrm>
            <a:off x="5302885" y="3488690"/>
            <a:ext cx="2266315" cy="2405380"/>
          </a:xfrm>
          <a:prstGeom prst="rect">
            <a:avLst/>
          </a:prstGeom>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1427763"/>
              </a:xfrm>
            </p:spPr>
            <p:txBody>
              <a:bodyPr/>
              <a:lstStyle/>
              <a:p>
                <a:pPr hangingPunct="0">
                  <a:spcAft>
                    <a:spcPts val="0"/>
                  </a:spcAft>
                  <a:tabLst>
                    <a:tab pos="6210935" algn="l"/>
                  </a:tabLst>
                </a:pPr>
                <a:r>
                  <a:rPr lang="zh-CN" altLang="zh-CN" dirty="0">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由题意可知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开关变化前后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与灯泡都是并联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并联电路中各支路两端电压相等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则小灯泡正常发光时的电阻</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1427763"/>
              </a:xfrm>
              <a:blipFill rotWithShape="1">
                <a:blip r:embed="rId3"/>
                <a:stretch>
                  <a:fillRect l="-2" t="-44" r="1" b="-4384"/>
                </a:stretch>
              </a:blipFill>
            </p:spPr>
            <p:txBody>
              <a:bodyPr/>
              <a:lstStyle/>
              <a:p>
                <a:r>
                  <a:rPr lang="zh-CN" altLang="en-US">
                    <a:noFill/>
                  </a:rPr>
                  <a:t> </a:t>
                </a:r>
              </a:p>
            </p:txBody>
          </p:sp>
        </mc:Fallback>
      </mc:AlternateContent>
      <p:sp>
        <p:nvSpPr>
          <p:cNvPr id="8" name="矩形 7"/>
          <p:cNvSpPr/>
          <p:nvPr>
            <p:custDataLst>
              <p:tags r:id="rId1"/>
            </p:custDataLst>
          </p:nvPr>
        </p:nvSpPr>
        <p:spPr>
          <a:xfrm>
            <a:off x="6137058" y="5463312"/>
            <a:ext cx="647934" cy="576248"/>
          </a:xfrm>
          <a:prstGeom prst="rect">
            <a:avLst/>
          </a:prstGeom>
        </p:spPr>
        <p:txBody>
          <a:bodyPr wrap="none">
            <a:spAutoFit/>
          </a:bodyPr>
          <a:lstStyle/>
          <a:p>
            <a:pPr algn="just">
              <a:lnSpc>
                <a:spcPct val="150000"/>
              </a:lnSpc>
              <a:spcAft>
                <a:spcPts val="0"/>
              </a:spcAft>
              <a:tabLst>
                <a:tab pos="6210935" algn="l"/>
              </a:tabLst>
            </a:pPr>
            <a:r>
              <a:rPr lang="zh-CN" altLang="zh-CN" sz="2300" b="0">
                <a:solidFill>
                  <a:srgbClr val="000000"/>
                </a:solidFill>
                <a:ea typeface="楷体" panose="02010609060101010101" pitchFamily="49" charset="-122"/>
                <a:cs typeface="Times New Roman" panose="02020603050405020304" pitchFamily="18" charset="0"/>
              </a:rPr>
              <a:t>图</a:t>
            </a:r>
            <a:r>
              <a:rPr lang="en-US" altLang="zh-CN" sz="2300" b="0">
                <a:solidFill>
                  <a:srgbClr val="000000"/>
                </a:solidFill>
                <a:cs typeface="Times New Roman" panose="02020603050405020304" pitchFamily="18" charset="0"/>
              </a:rPr>
              <a:t>2</a:t>
            </a:r>
            <a:endParaRPr lang="zh-CN" altLang="zh-CN" sz="2300" b="0">
              <a:solidFill>
                <a:srgbClr val="000000"/>
              </a:solidFill>
              <a:cs typeface="Times New Roman" panose="02020603050405020304" pitchFamily="18" charset="0"/>
            </a:endParaRPr>
          </a:p>
        </p:txBody>
      </p:sp>
      <p:pic>
        <p:nvPicPr>
          <p:cNvPr id="9" name="图片 8"/>
          <p:cNvPicPr>
            <a:picLocks noChangeAspect="1"/>
          </p:cNvPicPr>
          <p:nvPr/>
        </p:nvPicPr>
        <p:blipFill>
          <a:blip r:embed="rId4"/>
          <a:stretch>
            <a:fillRect/>
          </a:stretch>
        </p:blipFill>
        <p:spPr>
          <a:xfrm>
            <a:off x="5302885" y="3058160"/>
            <a:ext cx="2266315" cy="240538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139428"/>
                <a:ext cx="11485848" cy="4233788"/>
              </a:xfrm>
            </p:spPr>
            <p:txBody>
              <a:bodyPr/>
              <a:lstStyle/>
              <a:p>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都为电压表，则会造成</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电路断路，所以</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都为电流表，此时两个电阻并联，</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表测通过</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a:t>
                </a:r>
                <a:r>
                  <a:rPr lang="en-US" altLang="zh-CN"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表测干</a:t>
                </a:r>
                <a:endPar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路电流，根据并联电路</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的电压特点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可知，此时两个电阻两端的电</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压都是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7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由题意可知此时</a:t>
                </a:r>
                <a:r>
                  <a:rPr lang="en-US" altLang="zh-CN" i="1" spc="7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pc="7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数为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p>
              <a:p>
                <a:pPr>
                  <a:lnSpc>
                    <a:spcPct val="130000"/>
                  </a:lnSpc>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b="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sty m:val="p"/>
                          </m:rPr>
                          <a:rPr lang="en-US" altLang="zh-CN" b="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，由前面分析可知，</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b="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15</m:t>
                        </m:r>
                        <m:r>
                          <m:rPr>
                            <m:sty m:val="p"/>
                          </m:rPr>
                          <a:rPr lang="en-US" altLang="zh-CN" b="0"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，由并联电路的电流特点可知，干路电流（</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表的示数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dirty="0"/>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139428"/>
                <a:ext cx="11485848" cy="4233788"/>
              </a:xfrm>
              <a:blipFill>
                <a:blip r:embed="rId2"/>
                <a:stretch>
                  <a:fillRect l="-796" r="-3556" b="-2161"/>
                </a:stretch>
              </a:blipFill>
            </p:spPr>
            <p:txBody>
              <a:bodyPr/>
              <a:lstStyle/>
              <a:p>
                <a:r>
                  <a:rPr lang="zh-CN" altLang="en-US">
                    <a:noFill/>
                  </a:rPr>
                  <a:t> </a:t>
                </a:r>
              </a:p>
            </p:txBody>
          </p:sp>
        </mc:Fallback>
      </mc:AlternateContent>
      <p:pic>
        <p:nvPicPr>
          <p:cNvPr id="3" name="gyc353.jpg" descr="id:2147492047;FounderCES"/>
          <p:cNvPicPr/>
          <p:nvPr/>
        </p:nvPicPr>
        <p:blipFill>
          <a:blip r:embed="rId3"/>
          <a:stretch>
            <a:fillRect/>
          </a:stretch>
        </p:blipFill>
        <p:spPr>
          <a:xfrm>
            <a:off x="9407574" y="1302028"/>
            <a:ext cx="2213594" cy="2250832"/>
          </a:xfrm>
          <a:prstGeom prst="rect">
            <a:avLst/>
          </a:prstGeom>
        </p:spPr>
      </p:pic>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6.eps" descr="id:2147489480;FounderCES"/>
          <p:cNvPicPr/>
          <p:nvPr/>
        </p:nvPicPr>
        <p:blipFill>
          <a:blip r:embed="rId2"/>
          <a:stretch>
            <a:fillRect/>
          </a:stretch>
        </p:blipFill>
        <p:spPr>
          <a:xfrm>
            <a:off x="1072230" y="908720"/>
            <a:ext cx="637609" cy="360040"/>
          </a:xfrm>
          <a:prstGeom prst="rect">
            <a:avLst/>
          </a:prstGeom>
        </p:spPr>
      </p:pic>
      <p:sp>
        <p:nvSpPr>
          <p:cNvPr id="2" name="内容占位符 1"/>
          <p:cNvSpPr>
            <a:spLocks noGrp="1"/>
          </p:cNvSpPr>
          <p:nvPr>
            <p:ph idx="1"/>
          </p:nvPr>
        </p:nvSpPr>
        <p:spPr>
          <a:xfrm>
            <a:off x="360854" y="746120"/>
            <a:ext cx="11485848" cy="5239063"/>
          </a:xfrm>
        </p:spPr>
        <p:txBody>
          <a:bodyPr/>
          <a:lstStyle/>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学习了欧姆定律的知识后，老师给同学们布置了设计不同方案测量未知电阻的任务，三位同学的设计方案如下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）小明的设计方案如图甲所示，闭合开关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，调节滑动变阻器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至适当位置，电压表、电流表的示数分别如图乙、丙所示，则电压表的示数为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，未知电阻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kk558.jpg" descr="id:2147492645;FounderCES"/>
          <p:cNvPicPr/>
          <p:nvPr/>
        </p:nvPicPr>
        <p:blipFill>
          <a:blip r:embed="rId3"/>
          <a:stretch>
            <a:fillRect/>
          </a:stretch>
        </p:blipFill>
        <p:spPr>
          <a:xfrm>
            <a:off x="459472" y="2207316"/>
            <a:ext cx="1823493" cy="1697811"/>
          </a:xfrm>
          <a:prstGeom prst="rect">
            <a:avLst/>
          </a:prstGeom>
        </p:spPr>
      </p:pic>
      <p:pic>
        <p:nvPicPr>
          <p:cNvPr id="5" name="kk559.jpg" descr="id:2147492652;FounderCES"/>
          <p:cNvPicPr/>
          <p:nvPr/>
        </p:nvPicPr>
        <p:blipFill>
          <a:blip r:embed="rId4"/>
          <a:stretch>
            <a:fillRect/>
          </a:stretch>
        </p:blipFill>
        <p:spPr>
          <a:xfrm>
            <a:off x="2829244" y="2300975"/>
            <a:ext cx="2061627" cy="1555591"/>
          </a:xfrm>
          <a:prstGeom prst="rect">
            <a:avLst/>
          </a:prstGeom>
        </p:spPr>
      </p:pic>
      <p:pic>
        <p:nvPicPr>
          <p:cNvPr id="6" name="kk560.jpg" descr="id:2147492659;FounderCES"/>
          <p:cNvPicPr/>
          <p:nvPr/>
        </p:nvPicPr>
        <p:blipFill>
          <a:blip r:embed="rId5"/>
          <a:stretch>
            <a:fillRect/>
          </a:stretch>
        </p:blipFill>
        <p:spPr>
          <a:xfrm>
            <a:off x="5246517" y="2317512"/>
            <a:ext cx="1952482" cy="1539054"/>
          </a:xfrm>
          <a:prstGeom prst="rect">
            <a:avLst/>
          </a:prstGeom>
        </p:spPr>
      </p:pic>
      <p:pic>
        <p:nvPicPr>
          <p:cNvPr id="7" name="kk561.jpg" descr="id:2147492666;FounderCES"/>
          <p:cNvPicPr/>
          <p:nvPr/>
        </p:nvPicPr>
        <p:blipFill>
          <a:blip r:embed="rId6"/>
          <a:stretch>
            <a:fillRect/>
          </a:stretch>
        </p:blipFill>
        <p:spPr>
          <a:xfrm>
            <a:off x="7554645" y="2085478"/>
            <a:ext cx="1487238" cy="1846645"/>
          </a:xfrm>
          <a:prstGeom prst="rect">
            <a:avLst/>
          </a:prstGeom>
        </p:spPr>
      </p:pic>
      <p:pic>
        <p:nvPicPr>
          <p:cNvPr id="8" name="kk562.jpg" descr="id:2147492673;FounderCES"/>
          <p:cNvPicPr/>
          <p:nvPr/>
        </p:nvPicPr>
        <p:blipFill>
          <a:blip r:embed="rId7"/>
          <a:stretch>
            <a:fillRect/>
          </a:stretch>
        </p:blipFill>
        <p:spPr>
          <a:xfrm>
            <a:off x="9792059" y="1914043"/>
            <a:ext cx="1917203" cy="2047295"/>
          </a:xfrm>
          <a:prstGeom prst="rect">
            <a:avLst/>
          </a:prstGeom>
        </p:spPr>
      </p:pic>
      <p:sp>
        <p:nvSpPr>
          <p:cNvPr id="10" name="矩形 9"/>
          <p:cNvSpPr/>
          <p:nvPr/>
        </p:nvSpPr>
        <p:spPr>
          <a:xfrm>
            <a:off x="1020446" y="383939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2" name="矩形 11"/>
          <p:cNvSpPr/>
          <p:nvPr/>
        </p:nvSpPr>
        <p:spPr>
          <a:xfrm>
            <a:off x="3463704" y="378318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4" name="矩形 13"/>
          <p:cNvSpPr/>
          <p:nvPr/>
        </p:nvSpPr>
        <p:spPr>
          <a:xfrm>
            <a:off x="5971036" y="383939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6" name="矩形 15"/>
          <p:cNvSpPr/>
          <p:nvPr/>
        </p:nvSpPr>
        <p:spPr>
          <a:xfrm>
            <a:off x="8051241" y="383939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丁</a:t>
            </a:r>
            <a:endParaRPr lang="zh-CN" altLang="zh-CN" sz="1200" b="0">
              <a:solidFill>
                <a:srgbClr val="000000"/>
              </a:solidFill>
              <a:cs typeface="Times New Roman" panose="02020603050405020304" pitchFamily="18" charset="0"/>
            </a:endParaRPr>
          </a:p>
        </p:txBody>
      </p:sp>
      <p:sp>
        <p:nvSpPr>
          <p:cNvPr id="18" name="矩形 17"/>
          <p:cNvSpPr/>
          <p:nvPr/>
        </p:nvSpPr>
        <p:spPr>
          <a:xfrm>
            <a:off x="10503637" y="385656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戊</a:t>
            </a:r>
            <a:endParaRPr lang="zh-CN" altLang="zh-CN" sz="1200" b="0">
              <a:solidFill>
                <a:srgbClr val="000000"/>
              </a:solidFill>
              <a:cs typeface="Times New Roman" panose="02020603050405020304" pitchFamily="18" charset="0"/>
            </a:endParaRPr>
          </a:p>
        </p:txBody>
      </p:sp>
      <p:sp>
        <p:nvSpPr>
          <p:cNvPr id="20" name="矩形 19"/>
          <p:cNvSpPr/>
          <p:nvPr/>
        </p:nvSpPr>
        <p:spPr>
          <a:xfrm>
            <a:off x="9898357" y="4907953"/>
            <a:ext cx="569387" cy="461665"/>
          </a:xfrm>
          <a:prstGeom prst="rect">
            <a:avLst/>
          </a:prstGeom>
        </p:spPr>
        <p:txBody>
          <a:bodyPr wrap="none">
            <a:spAutoFit/>
          </a:bodyPr>
          <a:lstStyle/>
          <a:p>
            <a:r>
              <a:rPr lang="en-US" altLang="zh-CN" sz="2400">
                <a:latin typeface="+mj-lt"/>
              </a:rPr>
              <a:t>2</a:t>
            </a:r>
            <a:r>
              <a:rPr lang="en-US" altLang="zh-CN" sz="2400">
                <a:latin typeface="+mj-lt"/>
                <a:cs typeface="Times New Roman" panose="02020603050405020304" pitchFamily="18" charset="0"/>
              </a:rPr>
              <a:t>.</a:t>
            </a:r>
            <a:r>
              <a:rPr lang="en-US" altLang="zh-CN" sz="2400">
                <a:latin typeface="+mj-lt"/>
              </a:rPr>
              <a:t>7</a:t>
            </a:r>
            <a:endParaRPr lang="zh-CN" altLang="en-US">
              <a:latin typeface="+mj-lt"/>
            </a:endParaRPr>
          </a:p>
        </p:txBody>
      </p:sp>
      <p:sp>
        <p:nvSpPr>
          <p:cNvPr id="22" name="矩形 21"/>
          <p:cNvSpPr/>
          <p:nvPr/>
        </p:nvSpPr>
        <p:spPr>
          <a:xfrm>
            <a:off x="2698067" y="5462097"/>
            <a:ext cx="338554" cy="461665"/>
          </a:xfrm>
          <a:prstGeom prst="rect">
            <a:avLst/>
          </a:prstGeom>
        </p:spPr>
        <p:txBody>
          <a:bodyPr wrap="none">
            <a:spAutoFit/>
          </a:bodyPr>
          <a:lstStyle/>
          <a:p>
            <a:r>
              <a:rPr lang="en-US" altLang="zh-CN" sz="2400"/>
              <a:t>9</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nvSpPr>
        <p:spPr>
          <a:xfrm>
            <a:off x="360680" y="1340485"/>
            <a:ext cx="11367135" cy="1753235"/>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19125"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本题考查了电表的读数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欧姆定律的应用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特殊法测电阻的应用等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根据图乙与图丙确定电压表与电流表的测量范围与分度值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读出电压表与电流表示数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然后根据图甲中各元件的连接位置与方式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最后结合欧姆定律求出待测电阻的阻值</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1点拨B-14.eps" descr="id:2147489902;FounderCES"/>
          <p:cNvPicPr/>
          <p:nvPr/>
        </p:nvPicPr>
        <p:blipFill rotWithShape="1">
          <a:blip r:embed="rId2">
            <a:clrChange>
              <a:clrFrom>
                <a:srgbClr val="000000">
                  <a:alpha val="0"/>
                </a:srgbClr>
              </a:clrFrom>
              <a:clrTo>
                <a:srgbClr val="000000">
                  <a:alpha val="0"/>
                </a:srgbClr>
              </a:clrTo>
            </a:clrChange>
          </a:blip>
          <a:srcRect r="83333" b="93225"/>
          <a:stretch>
            <a:fillRect/>
          </a:stretch>
        </p:blipFill>
        <p:spPr>
          <a:xfrm>
            <a:off x="332377" y="764704"/>
            <a:ext cx="1137915" cy="543932"/>
          </a:xfrm>
          <a:prstGeom prst="rect">
            <a:avLst/>
          </a:prstGeom>
        </p:spPr>
      </p:pic>
      <p:pic>
        <p:nvPicPr>
          <p:cNvPr id="5" name="kk558.jpg" descr="id:2147492645;FounderCES"/>
          <p:cNvPicPr/>
          <p:nvPr/>
        </p:nvPicPr>
        <p:blipFill>
          <a:blip r:embed="rId3"/>
          <a:stretch>
            <a:fillRect/>
          </a:stretch>
        </p:blipFill>
        <p:spPr>
          <a:xfrm>
            <a:off x="2899142" y="3929436"/>
            <a:ext cx="1823493" cy="1697811"/>
          </a:xfrm>
          <a:prstGeom prst="rect">
            <a:avLst/>
          </a:prstGeom>
        </p:spPr>
      </p:pic>
      <p:pic>
        <p:nvPicPr>
          <p:cNvPr id="6" name="kk559.jpg" descr="id:2147492652;FounderCES"/>
          <p:cNvPicPr/>
          <p:nvPr/>
        </p:nvPicPr>
        <p:blipFill>
          <a:blip r:embed="rId4"/>
          <a:stretch>
            <a:fillRect/>
          </a:stretch>
        </p:blipFill>
        <p:spPr>
          <a:xfrm>
            <a:off x="5268914" y="4023095"/>
            <a:ext cx="2061627" cy="1555591"/>
          </a:xfrm>
          <a:prstGeom prst="rect">
            <a:avLst/>
          </a:prstGeom>
        </p:spPr>
      </p:pic>
      <p:pic>
        <p:nvPicPr>
          <p:cNvPr id="7" name="kk560.jpg" descr="id:2147492659;FounderCES"/>
          <p:cNvPicPr/>
          <p:nvPr/>
        </p:nvPicPr>
        <p:blipFill>
          <a:blip r:embed="rId5"/>
          <a:stretch>
            <a:fillRect/>
          </a:stretch>
        </p:blipFill>
        <p:spPr>
          <a:xfrm>
            <a:off x="7686187" y="4039632"/>
            <a:ext cx="1952482" cy="1539054"/>
          </a:xfrm>
          <a:prstGeom prst="rect">
            <a:avLst/>
          </a:prstGeom>
        </p:spPr>
      </p:pic>
      <p:sp>
        <p:nvSpPr>
          <p:cNvPr id="10" name="矩形 9"/>
          <p:cNvSpPr/>
          <p:nvPr/>
        </p:nvSpPr>
        <p:spPr>
          <a:xfrm>
            <a:off x="3460116" y="556151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2" name="矩形 11"/>
          <p:cNvSpPr/>
          <p:nvPr/>
        </p:nvSpPr>
        <p:spPr>
          <a:xfrm>
            <a:off x="5903374" y="550530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4" name="矩形 13"/>
          <p:cNvSpPr/>
          <p:nvPr/>
        </p:nvSpPr>
        <p:spPr>
          <a:xfrm>
            <a:off x="8410706" y="556151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内容占位符 1"/>
              <p:cNvSpPr txBox="1"/>
              <p:nvPr/>
            </p:nvSpPr>
            <p:spPr bwMode="auto">
              <a:xfrm>
                <a:off x="360854" y="774318"/>
                <a:ext cx="11504772" cy="308796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tabLst>
                    <a:tab pos="6210935" algn="l"/>
                  </a:tabLst>
                </a:pPr>
                <a:r>
                  <a:rPr lang="zh-CN" altLang="zh-CN" dirty="0">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由图甲可知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待测电阻</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与滑动变阻器串联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电压表测</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两端的电压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电流表测电路中的电流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由图乙可知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电压表的测量范围是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分度值是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电压表示数是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两端的电压为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由图丙可知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电流表的测量范围是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p>
              <a:p>
                <a:pPr>
                  <a:lnSpc>
                    <a:spcPct val="130000"/>
                  </a:lnSpc>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分度值是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电流表示数是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即通过</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的电流为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由欧姆定律</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待测电阻的阻值</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7</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60854" y="774318"/>
                <a:ext cx="11504772" cy="3087961"/>
              </a:xfrm>
              <a:prstGeom prst="rect">
                <a:avLst/>
              </a:prstGeom>
              <a:blipFill rotWithShape="1">
                <a:blip r:embed="rId2"/>
                <a:stretch>
                  <a:fillRect l="-2" t="-8" b="-65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8" name="kk558.jpg" descr="id:2147492645;FounderCES"/>
          <p:cNvPicPr/>
          <p:nvPr/>
        </p:nvPicPr>
        <p:blipFill>
          <a:blip r:embed="rId3"/>
          <a:stretch>
            <a:fillRect/>
          </a:stretch>
        </p:blipFill>
        <p:spPr>
          <a:xfrm>
            <a:off x="2540367" y="4216456"/>
            <a:ext cx="1823493" cy="1697811"/>
          </a:xfrm>
          <a:prstGeom prst="rect">
            <a:avLst/>
          </a:prstGeom>
        </p:spPr>
      </p:pic>
      <p:pic>
        <p:nvPicPr>
          <p:cNvPr id="9" name="kk559.jpg" descr="id:2147492652;FounderCES"/>
          <p:cNvPicPr/>
          <p:nvPr/>
        </p:nvPicPr>
        <p:blipFill>
          <a:blip r:embed="rId4"/>
          <a:stretch>
            <a:fillRect/>
          </a:stretch>
        </p:blipFill>
        <p:spPr>
          <a:xfrm>
            <a:off x="4910139" y="4310115"/>
            <a:ext cx="2061627" cy="1555591"/>
          </a:xfrm>
          <a:prstGeom prst="rect">
            <a:avLst/>
          </a:prstGeom>
        </p:spPr>
      </p:pic>
      <p:pic>
        <p:nvPicPr>
          <p:cNvPr id="10" name="kk560.jpg" descr="id:2147492659;FounderCES"/>
          <p:cNvPicPr/>
          <p:nvPr/>
        </p:nvPicPr>
        <p:blipFill>
          <a:blip r:embed="rId5"/>
          <a:stretch>
            <a:fillRect/>
          </a:stretch>
        </p:blipFill>
        <p:spPr>
          <a:xfrm>
            <a:off x="7327412" y="4326652"/>
            <a:ext cx="1952482" cy="1539054"/>
          </a:xfrm>
          <a:prstGeom prst="rect">
            <a:avLst/>
          </a:prstGeom>
        </p:spPr>
      </p:pic>
      <p:sp>
        <p:nvSpPr>
          <p:cNvPr id="11" name="矩形 10"/>
          <p:cNvSpPr/>
          <p:nvPr/>
        </p:nvSpPr>
        <p:spPr>
          <a:xfrm>
            <a:off x="3101341" y="584853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2" name="矩形 11"/>
          <p:cNvSpPr/>
          <p:nvPr/>
        </p:nvSpPr>
        <p:spPr>
          <a:xfrm>
            <a:off x="5544599" y="579232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4" name="矩形 13"/>
          <p:cNvSpPr/>
          <p:nvPr/>
        </p:nvSpPr>
        <p:spPr>
          <a:xfrm>
            <a:off x="8051931" y="584853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）小林的设计方案如图丁所示，闭合开关</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的示数分别为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，已知定值电阻的阻值为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，则未知电阻</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kk561.jpg" descr="id:2147492666;FounderCES"/>
          <p:cNvPicPr/>
          <p:nvPr/>
        </p:nvPicPr>
        <p:blipFill>
          <a:blip r:embed="rId2"/>
          <a:stretch>
            <a:fillRect/>
          </a:stretch>
        </p:blipFill>
        <p:spPr>
          <a:xfrm>
            <a:off x="4871070" y="1988840"/>
            <a:ext cx="1487238" cy="1846645"/>
          </a:xfrm>
          <a:prstGeom prst="rect">
            <a:avLst/>
          </a:prstGeom>
        </p:spPr>
      </p:pic>
      <p:sp>
        <p:nvSpPr>
          <p:cNvPr id="11" name="矩形 10"/>
          <p:cNvSpPr/>
          <p:nvPr/>
        </p:nvSpPr>
        <p:spPr>
          <a:xfrm>
            <a:off x="5367666" y="3742753"/>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丁</a:t>
            </a:r>
            <a:endParaRPr lang="zh-CN" altLang="zh-CN" sz="1200" b="0">
              <a:solidFill>
                <a:srgbClr val="000000"/>
              </a:solidFill>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4" name="矩形 13"/>
              <p:cNvSpPr/>
              <p:nvPr/>
            </p:nvSpPr>
            <p:spPr>
              <a:xfrm>
                <a:off x="6290199" y="1138707"/>
                <a:ext cx="1049583" cy="660630"/>
              </a:xfrm>
              <a:prstGeom prst="rect">
                <a:avLst/>
              </a:prstGeom>
            </p:spPr>
            <p:txBody>
              <a:bodyPr wrap="none">
                <a:spAutoFit/>
              </a:bodyPr>
              <a:lstStyle/>
              <a:p>
                <a14:m>
                  <m:oMath xmlns:m="http://schemas.openxmlformats.org/officeDocument/2006/math">
                    <m:f>
                      <m:fPr>
                        <m:ctrlPr>
                          <a:rPr lang="zh-CN" altLang="zh-CN" sz="2400" i="1" smtClean="0">
                            <a:latin typeface="Cambria Math" panose="02040503050406030204" pitchFamily="18" charset="0"/>
                            <a:ea typeface="Cambria Math" panose="02040503050406030204" pitchFamily="18" charset="0"/>
                          </a:rPr>
                        </m:ctrlPr>
                      </m:fPr>
                      <m:num>
                        <m:sSub>
                          <m:sSubPr>
                            <m:ctrlPr>
                              <a:rPr lang="zh-CN"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cs typeface="Times New Roman" panose="02020603050405020304" pitchFamily="18" charset="0"/>
                              </a:rPr>
                              <m:t>𝐼</m:t>
                            </m:r>
                          </m:e>
                          <m:sub>
                            <m:r>
                              <a:rPr lang="en-US" altLang="zh-CN" sz="2400">
                                <a:latin typeface="Cambria Math" panose="02040503050406030204" pitchFamily="18" charset="0"/>
                                <a:cs typeface="Times New Roman" panose="02020603050405020304" pitchFamily="18" charset="0"/>
                              </a:rPr>
                              <m:t>2</m:t>
                            </m:r>
                          </m:sub>
                        </m:sSub>
                        <m:sSub>
                          <m:sSubPr>
                            <m:ctrlPr>
                              <a:rPr lang="zh-CN"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cs typeface="Times New Roman" panose="02020603050405020304" pitchFamily="18" charset="0"/>
                              </a:rPr>
                              <m:t>𝑅</m:t>
                            </m:r>
                          </m:e>
                          <m:sub>
                            <m:r>
                              <a:rPr lang="en-US" altLang="zh-CN" sz="2400">
                                <a:latin typeface="Cambria Math" panose="02040503050406030204" pitchFamily="18" charset="0"/>
                                <a:cs typeface="Times New Roman" panose="02020603050405020304" pitchFamily="18" charset="0"/>
                              </a:rPr>
                              <m:t>0</m:t>
                            </m:r>
                          </m:sub>
                        </m:sSub>
                      </m:num>
                      <m:den>
                        <m:sSub>
                          <m:sSubPr>
                            <m:ctrlPr>
                              <a:rPr lang="zh-CN"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cs typeface="Times New Roman" panose="02020603050405020304" pitchFamily="18" charset="0"/>
                              </a:rPr>
                              <m:t>𝐼</m:t>
                            </m:r>
                          </m:e>
                          <m:sub>
                            <m:r>
                              <a:rPr lang="en-US" altLang="zh-CN" sz="2400">
                                <a:latin typeface="Cambria Math" panose="02040503050406030204" pitchFamily="18" charset="0"/>
                                <a:cs typeface="Times New Roman" panose="02020603050405020304" pitchFamily="18" charset="0"/>
                              </a:rPr>
                              <m:t>1</m:t>
                            </m:r>
                          </m:sub>
                        </m:sSub>
                        <m:r>
                          <a:rPr lang="en-US" altLang="zh-CN" sz="2400" b="1" i="1" smtClean="0">
                            <a:latin typeface="Cambria Math" panose="02040503050406030204" pitchFamily="18" charset="0"/>
                            <a:cs typeface="Times New Roman" panose="02020603050405020304" pitchFamily="18" charset="0"/>
                          </a:rPr>
                          <m:t>−</m:t>
                        </m:r>
                        <m:sSub>
                          <m:sSubPr>
                            <m:ctrlPr>
                              <a:rPr lang="zh-CN"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cs typeface="Times New Roman" panose="02020603050405020304" pitchFamily="18" charset="0"/>
                              </a:rPr>
                              <m:t>𝐼</m:t>
                            </m:r>
                          </m:e>
                          <m:sub>
                            <m:r>
                              <a:rPr lang="en-US" altLang="zh-CN" sz="2400">
                                <a:latin typeface="Cambria Math" panose="02040503050406030204" pitchFamily="18" charset="0"/>
                                <a:cs typeface="Times New Roman" panose="02020603050405020304" pitchFamily="18" charset="0"/>
                              </a:rPr>
                              <m:t>2</m:t>
                            </m:r>
                          </m:sub>
                        </m:sSub>
                      </m:den>
                    </m:f>
                  </m:oMath>
                </a14:m>
                <a:r>
                  <a:rPr lang="zh-CN" altLang="zh-CN" sz="2400" dirty="0">
                    <a:cs typeface="Times New Roman" panose="02020603050405020304" pitchFamily="18" charset="0"/>
                  </a:rPr>
                  <a:t>　</a:t>
                </a:r>
                <a:endParaRPr lang="zh-CN" altLang="en-US" dirty="0"/>
              </a:p>
            </p:txBody>
          </p:sp>
        </mc:Choice>
        <mc:Fallback xmlns="">
          <p:sp>
            <p:nvSpPr>
              <p:cNvPr id="14" name="矩形 13"/>
              <p:cNvSpPr>
                <a:spLocks noRot="1" noChangeAspect="1" noMove="1" noResize="1" noEditPoints="1" noAdjustHandles="1" noChangeArrowheads="1" noChangeShapeType="1" noTextEdit="1"/>
              </p:cNvSpPr>
              <p:nvPr/>
            </p:nvSpPr>
            <p:spPr>
              <a:xfrm>
                <a:off x="6290199" y="1138707"/>
                <a:ext cx="1049583" cy="660630"/>
              </a:xfrm>
              <a:prstGeom prst="rect">
                <a:avLst/>
              </a:prstGeom>
              <a:blipFill rotWithShape="1">
                <a:blip r:embed="rId3"/>
                <a:stretch>
                  <a:fillRect l="-50" t="-23" r="-1409" b="58"/>
                </a:stretch>
              </a:blipFill>
            </p:spPr>
            <p:txBody>
              <a:bodyPr/>
              <a:lstStyle/>
              <a:p>
                <a:r>
                  <a:rPr lang="zh-CN" altLang="en-US">
                    <a:noFill/>
                  </a:rPr>
                  <a:t> </a:t>
                </a:r>
              </a:p>
            </p:txBody>
          </p:sp>
        </mc:Fallback>
      </mc:AlternateContent>
      <p:pic>
        <p:nvPicPr>
          <p:cNvPr id="15" name="21点拨B-14.eps" descr="id:2147489902;FounderCES"/>
          <p:cNvPicPr/>
          <p:nvPr/>
        </p:nvPicPr>
        <p:blipFill rotWithShape="1">
          <a:blip r:embed="rId4">
            <a:clrChange>
              <a:clrFrom>
                <a:srgbClr val="000000">
                  <a:alpha val="0"/>
                </a:srgbClr>
              </a:clrFrom>
              <a:clrTo>
                <a:srgbClr val="000000">
                  <a:alpha val="0"/>
                </a:srgbClr>
              </a:clrTo>
            </a:clrChange>
          </a:blip>
          <a:srcRect r="83333" b="93225"/>
          <a:stretch>
            <a:fillRect/>
          </a:stretch>
        </p:blipFill>
        <p:spPr>
          <a:xfrm>
            <a:off x="332377" y="3965188"/>
            <a:ext cx="1137915" cy="543932"/>
          </a:xfrm>
          <a:prstGeom prst="rect">
            <a:avLst/>
          </a:prstGeom>
        </p:spPr>
      </p:pic>
      <p:sp>
        <p:nvSpPr>
          <p:cNvPr id="16" name="内容占位符 1"/>
          <p:cNvSpPr txBox="1"/>
          <p:nvPr/>
        </p:nvSpPr>
        <p:spPr bwMode="auto">
          <a:xfrm>
            <a:off x="360854" y="450912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19125">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本题考查了电表的读数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欧姆定律的应用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特殊法测电阻的应用等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分析开关闭合后电路的连接方式及各元件的位置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再根据各电表的示数和电路中的电压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电流规律与欧姆定律求解</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的阻值</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274625"/>
                <a:ext cx="11485848" cy="1984454"/>
              </a:xfrm>
            </p:spPr>
            <p:txBody>
              <a:bodyPr/>
              <a:lstStyle/>
              <a:p>
                <a:pPr hangingPunct="0">
                  <a:spcAft>
                    <a:spcPts val="0"/>
                  </a:spcAft>
                  <a:tabLst>
                    <a:tab pos="6210935" algn="l"/>
                  </a:tabLst>
                </a:pPr>
                <a:r>
                  <a:rPr lang="zh-CN" altLang="zh-CN" dirty="0">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在图丁中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闭合开关</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定值电阻</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并联接入电路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的示数分别为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由并联电路的电压规律可知</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由并联电路的电流规律可知</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由欧姆定律</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den>
                    </m:f>
                  </m:oMath>
                </a14:m>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未知电阻</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e>
                          <m:sub>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𝑥</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𝑥</m:t>
                            </m:r>
                          </m:sub>
                        </m:sSub>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274625"/>
                <a:ext cx="11485848" cy="1984454"/>
              </a:xfrm>
              <a:blipFill rotWithShape="1">
                <a:blip r:embed="rId2"/>
                <a:stretch>
                  <a:fillRect l="-2" t="-9" r="1" b="-7763"/>
                </a:stretch>
              </a:blipFill>
            </p:spPr>
            <p:txBody>
              <a:bodyPr/>
              <a:lstStyle/>
              <a:p>
                <a:r>
                  <a:rPr lang="zh-CN" altLang="en-US">
                    <a:noFill/>
                  </a:rPr>
                  <a:t> </a:t>
                </a:r>
              </a:p>
            </p:txBody>
          </p:sp>
        </mc:Fallback>
      </mc:AlternateContent>
      <p:pic>
        <p:nvPicPr>
          <p:cNvPr id="3" name="kk561.jpg" descr="id:2147492666;FounderCES"/>
          <p:cNvPicPr/>
          <p:nvPr/>
        </p:nvPicPr>
        <p:blipFill>
          <a:blip r:embed="rId3"/>
          <a:stretch>
            <a:fillRect/>
          </a:stretch>
        </p:blipFill>
        <p:spPr>
          <a:xfrm>
            <a:off x="5159102" y="3259079"/>
            <a:ext cx="1487238" cy="1846645"/>
          </a:xfrm>
          <a:prstGeom prst="rect">
            <a:avLst/>
          </a:prstGeom>
        </p:spPr>
      </p:pic>
      <p:sp>
        <p:nvSpPr>
          <p:cNvPr id="4" name="矩形 3"/>
          <p:cNvSpPr/>
          <p:nvPr/>
        </p:nvSpPr>
        <p:spPr>
          <a:xfrm>
            <a:off x="5655698" y="501299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丁</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2238241"/>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）小刚的设计方案如图戊所示，闭合开关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后，先将开关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拨至触点</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，移动滑动变阻器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至适当位置，此时电压表的示数为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的位置不变，再将开关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拨至另一触点，调节电阻箱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的阻值，使</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，此时电阻箱的读数为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，则未知电阻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kk562.jpg" descr="id:2147492673;FounderCES"/>
          <p:cNvPicPr/>
          <p:nvPr/>
        </p:nvPicPr>
        <p:blipFill>
          <a:blip r:embed="rId2"/>
          <a:stretch>
            <a:fillRect/>
          </a:stretch>
        </p:blipFill>
        <p:spPr>
          <a:xfrm>
            <a:off x="5015087" y="2943528"/>
            <a:ext cx="1723750" cy="1840715"/>
          </a:xfrm>
          <a:prstGeom prst="rect">
            <a:avLst/>
          </a:prstGeom>
        </p:spPr>
      </p:pic>
      <p:sp>
        <p:nvSpPr>
          <p:cNvPr id="12" name="矩形 11"/>
          <p:cNvSpPr/>
          <p:nvPr/>
        </p:nvSpPr>
        <p:spPr>
          <a:xfrm>
            <a:off x="5663158" y="458071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戊</a:t>
            </a:r>
            <a:endParaRPr lang="zh-CN" altLang="zh-CN" sz="1200" b="0">
              <a:solidFill>
                <a:srgbClr val="000000"/>
              </a:solidFill>
              <a:cs typeface="Times New Roman" panose="02020603050405020304" pitchFamily="18" charset="0"/>
            </a:endParaRPr>
          </a:p>
        </p:txBody>
      </p:sp>
      <p:sp>
        <p:nvSpPr>
          <p:cNvPr id="14" name="矩形 13"/>
          <p:cNvSpPr/>
          <p:nvPr/>
        </p:nvSpPr>
        <p:spPr>
          <a:xfrm>
            <a:off x="10065171" y="720805"/>
            <a:ext cx="338554" cy="461665"/>
          </a:xfrm>
          <a:prstGeom prst="rect">
            <a:avLst/>
          </a:prstGeom>
        </p:spPr>
        <p:txBody>
          <a:bodyPr wrap="none">
            <a:spAutoFit/>
          </a:bodyPr>
          <a:lstStyle/>
          <a:p>
            <a:r>
              <a:rPr lang="en-US" altLang="zh-CN" sz="2400" i="1"/>
              <a:t>b</a:t>
            </a:r>
            <a:endParaRPr lang="zh-CN" altLang="en-US"/>
          </a:p>
        </p:txBody>
      </p:sp>
      <p:sp>
        <p:nvSpPr>
          <p:cNvPr id="16" name="矩形 15"/>
          <p:cNvSpPr/>
          <p:nvPr/>
        </p:nvSpPr>
        <p:spPr>
          <a:xfrm>
            <a:off x="7080649" y="1792918"/>
            <a:ext cx="3191899" cy="461665"/>
          </a:xfrm>
          <a:prstGeom prst="rect">
            <a:avLst/>
          </a:prstGeom>
        </p:spPr>
        <p:txBody>
          <a:bodyPr wrap="none">
            <a:spAutoFit/>
          </a:bodyPr>
          <a:lstStyle/>
          <a:p>
            <a:r>
              <a:rPr lang="zh-CN" altLang="zh-CN" sz="2400">
                <a:cs typeface="Times New Roman" panose="02020603050405020304" pitchFamily="18" charset="0"/>
              </a:rPr>
              <a:t>电压表的示数恰好为</a:t>
            </a:r>
            <a:r>
              <a:rPr lang="en-US" altLang="zh-CN" sz="2400" i="1"/>
              <a:t>U</a:t>
            </a:r>
            <a:endParaRPr lang="zh-CN" altLang="en-US"/>
          </a:p>
        </p:txBody>
      </p:sp>
      <p:sp>
        <p:nvSpPr>
          <p:cNvPr id="18" name="矩形 17"/>
          <p:cNvSpPr/>
          <p:nvPr/>
        </p:nvSpPr>
        <p:spPr>
          <a:xfrm>
            <a:off x="4746104" y="2295456"/>
            <a:ext cx="492443" cy="461665"/>
          </a:xfrm>
          <a:prstGeom prst="rect">
            <a:avLst/>
          </a:prstGeom>
        </p:spPr>
        <p:txBody>
          <a:bodyPr wrap="none">
            <a:spAutoFit/>
          </a:bodyPr>
          <a:lstStyle/>
          <a:p>
            <a:r>
              <a:rPr lang="en-US" altLang="zh-CN" sz="2400" i="1"/>
              <a:t>R</a:t>
            </a:r>
            <a:r>
              <a:rPr lang="en-US" altLang="zh-CN" sz="2400" baseline="-25000"/>
              <a:t>0</a:t>
            </a:r>
            <a:endParaRPr lang="zh-CN" altLang="en-US"/>
          </a:p>
        </p:txBody>
      </p:sp>
      <p:sp>
        <p:nvSpPr>
          <p:cNvPr id="19" name="内容占位符 1"/>
          <p:cNvSpPr txBox="1"/>
          <p:nvPr/>
        </p:nvSpPr>
        <p:spPr bwMode="auto">
          <a:xfrm>
            <a:off x="360854" y="539509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19125" eaLnBrk="1" hangingPunct="0">
              <a:spcAft>
                <a:spcPts val="0"/>
              </a:spcAft>
              <a:tabLst>
                <a:tab pos="6210935" algn="l"/>
              </a:tabLst>
            </a:pP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本题考查了电表的读数</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欧姆定律的应用</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特殊法测电阻的应用等</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根据等效替代法进行分析</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利用分别接入未知电阻和电阻箱时产生的效果相同</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可知二者电阻相等</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0" name="21点拨B-14.eps" descr="id:2147489902;FounderCES"/>
          <p:cNvPicPr/>
          <p:nvPr/>
        </p:nvPicPr>
        <p:blipFill rotWithShape="1">
          <a:blip r:embed="rId3">
            <a:clrChange>
              <a:clrFrom>
                <a:srgbClr val="000000">
                  <a:alpha val="0"/>
                </a:srgbClr>
              </a:clrFrom>
              <a:clrTo>
                <a:srgbClr val="000000">
                  <a:alpha val="0"/>
                </a:srgbClr>
              </a:clrTo>
            </a:clrChange>
          </a:blip>
          <a:srcRect r="83333" b="93225"/>
          <a:stretch>
            <a:fillRect/>
          </a:stretch>
        </p:blipFill>
        <p:spPr>
          <a:xfrm>
            <a:off x="332377" y="4851350"/>
            <a:ext cx="1137915" cy="54393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8" grpId="0"/>
      <p:bldP spid="19"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346237"/>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由电路图戊可知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先将开关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拨至</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移动滑动变阻器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至适当位置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此时电压表的示数为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串联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两端的电压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再将开关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拨至另一位置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调节电阻箱阻值</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使电压表的示数恰好为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记下电阻箱的读数为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此时</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串联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两端的电压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因两种情况下滑动变阻器接入电路中的阻值不变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且电压表的示数相同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所以由欧姆定律可知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两种情况下电路中的电流相同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电路的总电阻相等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kk562.jpg" descr="id:2147492673;FounderCES"/>
          <p:cNvPicPr/>
          <p:nvPr/>
        </p:nvPicPr>
        <p:blipFill>
          <a:blip r:embed="rId2"/>
          <a:stretch>
            <a:fillRect/>
          </a:stretch>
        </p:blipFill>
        <p:spPr>
          <a:xfrm>
            <a:off x="5233331" y="4271165"/>
            <a:ext cx="1723750" cy="1840715"/>
          </a:xfrm>
          <a:prstGeom prst="rect">
            <a:avLst/>
          </a:prstGeom>
        </p:spPr>
      </p:pic>
      <p:sp>
        <p:nvSpPr>
          <p:cNvPr id="6" name="矩形 5"/>
          <p:cNvSpPr/>
          <p:nvPr/>
        </p:nvSpPr>
        <p:spPr>
          <a:xfrm>
            <a:off x="5881402" y="590835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戊</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6.eps" descr="id:2147489480;FounderCES"/>
          <p:cNvPicPr/>
          <p:nvPr/>
        </p:nvPicPr>
        <p:blipFill>
          <a:blip r:embed="rId2"/>
          <a:stretch>
            <a:fillRect/>
          </a:stretch>
        </p:blipFill>
        <p:spPr>
          <a:xfrm>
            <a:off x="1073901" y="914053"/>
            <a:ext cx="637609" cy="360040"/>
          </a:xfrm>
          <a:prstGeom prst="rect">
            <a:avLst/>
          </a:prstGeom>
        </p:spPr>
      </p:pic>
      <p:sp>
        <p:nvSpPr>
          <p:cNvPr id="2" name="内容占位符 1"/>
          <p:cNvSpPr>
            <a:spLocks noGrp="1"/>
          </p:cNvSpPr>
          <p:nvPr>
            <p:ph idx="1"/>
          </p:nvPr>
        </p:nvSpPr>
        <p:spPr>
          <a:xfrm>
            <a:off x="360854" y="746120"/>
            <a:ext cx="11485848" cy="5008230"/>
          </a:xfrm>
        </p:spPr>
        <p:txBody>
          <a:bodyPr/>
          <a:lstStyle/>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现要测量电阻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的阻值，提供的实验器材有待测电阻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）、两节干电池、电流表、电压表、滑动变阻器、开关及导线若干</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）用笔画线代替导线，将图甲中的实物图连接完整，要求滑动变阻器的滑片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向接线柱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移动时接入电路的阻值变小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h340.jpg" descr="id:2147492701;FounderCES"/>
          <p:cNvPicPr/>
          <p:nvPr/>
        </p:nvPicPr>
        <p:blipFill>
          <a:blip r:embed="rId3"/>
          <a:stretch>
            <a:fillRect/>
          </a:stretch>
        </p:blipFill>
        <p:spPr>
          <a:xfrm>
            <a:off x="1477941" y="1934737"/>
            <a:ext cx="3018966" cy="2065551"/>
          </a:xfrm>
          <a:prstGeom prst="rect">
            <a:avLst/>
          </a:prstGeom>
        </p:spPr>
      </p:pic>
      <p:pic>
        <p:nvPicPr>
          <p:cNvPr id="5" name="gh341.jpg" descr="id:2147492708;FounderCES"/>
          <p:cNvPicPr/>
          <p:nvPr/>
        </p:nvPicPr>
        <p:blipFill>
          <a:blip r:embed="rId4"/>
          <a:stretch>
            <a:fillRect/>
          </a:stretch>
        </p:blipFill>
        <p:spPr>
          <a:xfrm>
            <a:off x="5426123" y="2471305"/>
            <a:ext cx="2032938" cy="1533944"/>
          </a:xfrm>
          <a:prstGeom prst="rect">
            <a:avLst/>
          </a:prstGeom>
        </p:spPr>
      </p:pic>
      <p:pic>
        <p:nvPicPr>
          <p:cNvPr id="6" name="gh342.jpg" descr="id:2147492715;FounderCES"/>
          <p:cNvPicPr/>
          <p:nvPr/>
        </p:nvPicPr>
        <p:blipFill>
          <a:blip r:embed="rId5"/>
          <a:stretch>
            <a:fillRect/>
          </a:stretch>
        </p:blipFill>
        <p:spPr>
          <a:xfrm>
            <a:off x="8615486" y="2857712"/>
            <a:ext cx="1517637" cy="1142576"/>
          </a:xfrm>
          <a:prstGeom prst="rect">
            <a:avLst/>
          </a:prstGeom>
        </p:spPr>
      </p:pic>
      <p:sp>
        <p:nvSpPr>
          <p:cNvPr id="8" name="矩形 7"/>
          <p:cNvSpPr/>
          <p:nvPr/>
        </p:nvSpPr>
        <p:spPr>
          <a:xfrm>
            <a:off x="2350790" y="401294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0" name="矩形 9"/>
          <p:cNvSpPr/>
          <p:nvPr/>
        </p:nvSpPr>
        <p:spPr>
          <a:xfrm>
            <a:off x="6113650" y="399800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2" name="矩形 11"/>
          <p:cNvSpPr/>
          <p:nvPr/>
        </p:nvSpPr>
        <p:spPr>
          <a:xfrm>
            <a:off x="9191550" y="401294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5" name="矩形 14"/>
          <p:cNvSpPr/>
          <p:nvPr/>
        </p:nvSpPr>
        <p:spPr>
          <a:xfrm>
            <a:off x="360854" y="5713114"/>
            <a:ext cx="1731564" cy="461665"/>
          </a:xfrm>
          <a:prstGeom prst="rect">
            <a:avLst/>
          </a:prstGeom>
        </p:spPr>
        <p:txBody>
          <a:bodyPr wrap="none">
            <a:spAutoFit/>
          </a:bodyPr>
          <a:lstStyle/>
          <a:p>
            <a:r>
              <a:rPr lang="zh-CN" altLang="zh-CN" sz="2400">
                <a:cs typeface="Times New Roman" panose="02020603050405020304" pitchFamily="18" charset="0"/>
              </a:rPr>
              <a:t>如图所示　</a:t>
            </a:r>
            <a:endParaRPr lang="zh-CN" altLang="en-US"/>
          </a:p>
        </p:txBody>
      </p:sp>
      <p:pic>
        <p:nvPicPr>
          <p:cNvPr id="16" name="gh343.jpg" descr="id:2147492729;FounderCES"/>
          <p:cNvPicPr/>
          <p:nvPr/>
        </p:nvPicPr>
        <p:blipFill>
          <a:blip r:embed="rId6"/>
          <a:stretch>
            <a:fillRect/>
          </a:stretch>
        </p:blipFill>
        <p:spPr>
          <a:xfrm>
            <a:off x="1272785" y="1922077"/>
            <a:ext cx="3393668" cy="206555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592"/>
            <a:ext cx="11485848" cy="2238241"/>
          </a:xfrm>
        </p:spPr>
        <p:txBody>
          <a:bodyPr/>
          <a:lstStyle/>
          <a:p>
            <a:pPr indent="609600"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根据给出的电源电压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待测电阻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的大约阻值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由欧姆</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定律求出电路近似的最大电流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确定电流表选用</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的测量范围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根据滑片移动后滑动变阻器接入电路的阻值变化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确定滑动</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变阻器的连接方式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点拨B-14.eps" descr="id:2147489902;FounderCES"/>
          <p:cNvPicPr/>
          <p:nvPr/>
        </p:nvPicPr>
        <p:blipFill rotWithShape="1">
          <a:blip r:embed="rId2">
            <a:clrChange>
              <a:clrFrom>
                <a:srgbClr val="000000">
                  <a:alpha val="0"/>
                </a:srgbClr>
              </a:clrFrom>
              <a:clrTo>
                <a:srgbClr val="000000">
                  <a:alpha val="0"/>
                </a:srgbClr>
              </a:clrTo>
            </a:clrChange>
          </a:blip>
          <a:srcRect r="83333" b="93225"/>
          <a:stretch>
            <a:fillRect/>
          </a:stretch>
        </p:blipFill>
        <p:spPr>
          <a:xfrm>
            <a:off x="332377" y="764704"/>
            <a:ext cx="1137915" cy="543932"/>
          </a:xfrm>
          <a:prstGeom prst="rect">
            <a:avLst/>
          </a:prstGeom>
        </p:spPr>
      </p:pic>
      <p:sp>
        <p:nvSpPr>
          <p:cNvPr id="4" name="矩形 3"/>
          <p:cNvSpPr/>
          <p:nvPr/>
        </p:nvSpPr>
        <p:spPr>
          <a:xfrm>
            <a:off x="9693491" y="337472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pic>
        <p:nvPicPr>
          <p:cNvPr id="5" name="gh343.jpg" descr="id:2147492729;FounderCES"/>
          <p:cNvPicPr/>
          <p:nvPr/>
        </p:nvPicPr>
        <p:blipFill>
          <a:blip r:embed="rId3"/>
          <a:stretch>
            <a:fillRect/>
          </a:stretch>
        </p:blipFill>
        <p:spPr>
          <a:xfrm>
            <a:off x="8615486" y="1283856"/>
            <a:ext cx="3393668" cy="2065551"/>
          </a:xfrm>
          <a:prstGeom prst="rect">
            <a:avLst/>
          </a:prstGeom>
        </p:spPr>
      </p:pic>
      <mc:AlternateContent xmlns:mc="http://schemas.openxmlformats.org/markup-compatibility/2006" xmlns:a14="http://schemas.microsoft.com/office/drawing/2010/main">
        <mc:Choice Requires="a14">
          <p:sp>
            <p:nvSpPr>
              <p:cNvPr id="6" name="内容占位符 1"/>
              <p:cNvSpPr txBox="1"/>
              <p:nvPr/>
            </p:nvSpPr>
            <p:spPr bwMode="auto">
              <a:xfrm>
                <a:off x="360854" y="3570169"/>
                <a:ext cx="11485848" cy="252312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由题意知电源电压为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待测电阻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由欧</a:t>
                </a:r>
                <a:endPar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a:spcAft>
                    <a:spcPts val="0"/>
                  </a:spcAft>
                  <a:tabLst>
                    <a:tab pos="6210935"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姆定律可得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电路的最大电流约为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𝑅</m:t>
                            </m:r>
                          </m:e>
                          <m:sub>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𝑥</m:t>
                            </m:r>
                          </m:sub>
                        </m:sSub>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V</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Ω</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电流表选用小量程串联在电路中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滑动变阻器的滑片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向接线柱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移动时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滑动变阻器接入电路的阻值变小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故滑动变阻器右下接线柱连入电路中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如答图所示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60854" y="3570169"/>
                <a:ext cx="11485848" cy="2523127"/>
              </a:xfrm>
              <a:prstGeom prst="rect">
                <a:avLst/>
              </a:prstGeom>
              <a:blipFill rotWithShape="1">
                <a:blip r:embed="rId4"/>
                <a:stretch>
                  <a:fillRect l="-2" t="-8" r="1" b="-463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）正确连线后，闭合开关，移动滑片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，电流表示数几乎为零，电压表示数接近电源电压且几乎不变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若电路中只有一处故障，则可判断该故障是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5508010" y="401294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0" name="矩形 9"/>
          <p:cNvSpPr/>
          <p:nvPr/>
        </p:nvSpPr>
        <p:spPr>
          <a:xfrm>
            <a:off x="9172500" y="1196752"/>
            <a:ext cx="1111202" cy="576248"/>
          </a:xfrm>
          <a:prstGeom prst="rect">
            <a:avLst/>
          </a:prstGeom>
        </p:spPr>
        <p:txBody>
          <a:bodyPr wrap="none">
            <a:spAutoFit/>
          </a:bodyPr>
          <a:lstStyle/>
          <a:p>
            <a:pPr algn="just">
              <a:lnSpc>
                <a:spcPct val="150000"/>
              </a:lnSpc>
              <a:spcAft>
                <a:spcPts val="0"/>
              </a:spcAft>
              <a:tabLst>
                <a:tab pos="6210935" algn="l"/>
              </a:tabLst>
            </a:pPr>
            <a:r>
              <a:rPr lang="en-US" altLang="zh-CN" sz="2400" i="1">
                <a:cs typeface="Times New Roman" panose="02020603050405020304" pitchFamily="18" charset="0"/>
              </a:rPr>
              <a:t>R</a:t>
            </a:r>
            <a:r>
              <a:rPr lang="en-US" altLang="zh-CN" sz="2400" i="1" baseline="-25000">
                <a:cs typeface="Times New Roman" panose="02020603050405020304" pitchFamily="18" charset="0"/>
              </a:rPr>
              <a:t>x</a:t>
            </a:r>
            <a:r>
              <a:rPr lang="zh-CN" altLang="zh-CN" sz="2400">
                <a:cs typeface="Times New Roman" panose="02020603050405020304" pitchFamily="18" charset="0"/>
              </a:rPr>
              <a:t>断路</a:t>
            </a:r>
            <a:endParaRPr lang="zh-CN" altLang="zh-CN" sz="1200">
              <a:solidFill>
                <a:srgbClr val="000000"/>
              </a:solidFill>
              <a:cs typeface="Times New Roman" panose="02020603050405020304" pitchFamily="18" charset="0"/>
            </a:endParaRPr>
          </a:p>
        </p:txBody>
      </p:sp>
      <p:pic>
        <p:nvPicPr>
          <p:cNvPr id="11" name="21点拨B-14.eps" descr="id:2147489902;FounderCES"/>
          <p:cNvPicPr/>
          <p:nvPr/>
        </p:nvPicPr>
        <p:blipFill rotWithShape="1">
          <a:blip r:embed="rId2">
            <a:clrChange>
              <a:clrFrom>
                <a:srgbClr val="000000">
                  <a:alpha val="0"/>
                </a:srgbClr>
              </a:clrFrom>
              <a:clrTo>
                <a:srgbClr val="000000">
                  <a:alpha val="0"/>
                </a:srgbClr>
              </a:clrTo>
            </a:clrChange>
          </a:blip>
          <a:srcRect r="83333" b="93225"/>
          <a:stretch>
            <a:fillRect/>
          </a:stretch>
        </p:blipFill>
        <p:spPr>
          <a:xfrm>
            <a:off x="332377" y="4437112"/>
            <a:ext cx="1137915" cy="543932"/>
          </a:xfrm>
          <a:prstGeom prst="rect">
            <a:avLst/>
          </a:prstGeom>
        </p:spPr>
      </p:pic>
      <p:sp>
        <p:nvSpPr>
          <p:cNvPr id="12" name="内容占位符 1"/>
          <p:cNvSpPr txBox="1"/>
          <p:nvPr/>
        </p:nvSpPr>
        <p:spPr bwMode="auto">
          <a:xfrm>
            <a:off x="332377" y="4939044"/>
            <a:ext cx="11485848" cy="166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若电流表示数为零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说明电路可能断路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电压表示数接近电源电压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说明电压表与电源连通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则与电压表并联的电路以外的电路是完好的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则与电压表并联的电路断路了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9" name="gh343.jpg" descr="id:2147492729;FounderCES"/>
          <p:cNvPicPr/>
          <p:nvPr/>
        </p:nvPicPr>
        <p:blipFill>
          <a:blip r:embed="rId3"/>
          <a:stretch>
            <a:fillRect/>
          </a:stretch>
        </p:blipFill>
        <p:spPr>
          <a:xfrm>
            <a:off x="4355271" y="1988706"/>
            <a:ext cx="3393668" cy="206555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DIAGRAM_VIRTUALLY_FRAME" val="{&quot;height&quot;:393.94275590551183,&quot;left&quot;:253.14062992125983,&quot;top&quot;:77.18094488188976,&quot;width&quot;:691.6735433070866}"/>
</p:tagLst>
</file>

<file path=ppt/tags/tag2.xml><?xml version="1.0" encoding="utf-8"?>
<p:tagLst xmlns:a="http://schemas.openxmlformats.org/drawingml/2006/main" xmlns:r="http://schemas.openxmlformats.org/officeDocument/2006/relationships" xmlns:p="http://schemas.openxmlformats.org/presentationml/2006/main">
  <p:tag name="KSO_WM_DIAGRAM_VIRTUALLY_FRAME" val="{&quot;height&quot;:214.79897637795278,&quot;left&quot;:252.74314960629923,&quot;top&quot;:156.60157480314962,&quot;width&quot;:448.2735433070866}"/>
</p:tagLst>
</file>

<file path=ppt/tags/tag3.xml><?xml version="1.0" encoding="utf-8"?>
<p:tagLst xmlns:a="http://schemas.openxmlformats.org/drawingml/2006/main" xmlns:r="http://schemas.openxmlformats.org/officeDocument/2006/relationships" xmlns:p="http://schemas.openxmlformats.org/presentationml/2006/main">
  <p:tag name="KSO_WM_DIAGRAM_VIRTUALLY_FRAME" val="{&quot;height&quot;:214.79897637795278,&quot;left&quot;:252.74314960629923,&quot;top&quot;:156.60157480314962,&quot;width&quot;:448.2735433070866}"/>
</p:tagLst>
</file>

<file path=ppt/tags/tag4.xml><?xml version="1.0" encoding="utf-8"?>
<p:tagLst xmlns:a="http://schemas.openxmlformats.org/drawingml/2006/main" xmlns:r="http://schemas.openxmlformats.org/officeDocument/2006/relationships" xmlns:p="http://schemas.openxmlformats.org/presentationml/2006/main">
  <p:tag name="KSO_WM_DIAGRAM_VIRTUALLY_FRAME" val="{&quot;height&quot;:182.916062992126,&quot;left&quot;:417.8870866141732,&quot;top&quot;:281.339842519685,&quot;width&quot;:181.71007874015748}"/>
</p:tagLst>
</file>

<file path=ppt/tags/tag5.xml><?xml version="1.0" encoding="utf-8"?>
<p:tagLst xmlns:a="http://schemas.openxmlformats.org/drawingml/2006/main" xmlns:r="http://schemas.openxmlformats.org/officeDocument/2006/relationships" xmlns:p="http://schemas.openxmlformats.org/presentationml/2006/main">
  <p:tag name="KSO_WM_DIAGRAM_VIRTUALLY_FRAME" val="{&quot;height&quot;:182.916062992126,&quot;left&quot;:417.8870866141732,&quot;top&quot;:281.339842519685,&quot;width&quot;:181.71007874015748}"/>
</p:tagLst>
</file>

<file path=ppt/tags/tag6.xml><?xml version="1.0" encoding="utf-8"?>
<p:tagLst xmlns:a="http://schemas.openxmlformats.org/drawingml/2006/main" xmlns:r="http://schemas.openxmlformats.org/officeDocument/2006/relationships" xmlns:p="http://schemas.openxmlformats.org/presentationml/2006/main">
  <p:tag name="KSO_WM_DIAGRAM_VIRTUALLY_FRAME" val="{&quot;height&quot;:182.916062992126,&quot;left&quot;:417.8870866141732,&quot;top&quot;:281.339842519685,&quot;width&quot;:181.71007874015748}"/>
</p:tagLst>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TotalTime>
  <Words>21364</Words>
  <Application>Microsoft Office PowerPoint</Application>
  <PresentationFormat>自定义</PresentationFormat>
  <Paragraphs>1010</Paragraphs>
  <Slides>138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138</vt:i4>
      </vt:variant>
    </vt:vector>
  </HeadingPairs>
  <TitlesOfParts>
    <vt:vector size="148"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15500</cp:lastModifiedBy>
  <cp:revision>566</cp:revision>
  <dcterms:created xsi:type="dcterms:W3CDTF">2020-11-06T05:24:00Z</dcterms:created>
  <dcterms:modified xsi:type="dcterms:W3CDTF">2025-09-18T01:16:39Z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BBCC6681216D4423BEBC276032BE6F35_12</vt:lpwstr>
  </property>
</Properties>
</file>